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9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95" r:id="rId22"/>
    <p:sldId id="29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49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2AA780-F7BB-4CE0-9B60-65517C81BCE3}" type="datetimeFigureOut">
              <a:rPr lang="ru-RU" smtClean="0"/>
              <a:t>21.12.2023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EF73D-D29E-4336-AAE0-8F05443F28F0}" type="slidenum">
              <a:rPr lang="ru-RU" smtClean="0"/>
              <a:t>‹#›</a:t>
            </a:fld>
            <a:endParaRPr lang="ru-RU"/>
          </a:p>
        </p:txBody>
      </p:sp>
    </p:spTree>
    <p:extLst>
      <p:ext uri="{BB962C8B-B14F-4D97-AF65-F5344CB8AC3E}">
        <p14:creationId xmlns:p14="http://schemas.microsoft.com/office/powerpoint/2010/main" val="231502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t>2</a:t>
            </a:fld>
            <a:endParaRPr lang="ru-RU"/>
          </a:p>
        </p:txBody>
      </p:sp>
    </p:spTree>
    <p:extLst>
      <p:ext uri="{BB962C8B-B14F-4D97-AF65-F5344CB8AC3E}">
        <p14:creationId xmlns:p14="http://schemas.microsoft.com/office/powerpoint/2010/main" val="1236357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add title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12/21/2023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e.profkiosk.ru/eServices/service_content/file/e1ca43b2-58e5-4636-a141-5707c37052c0.docx;02-03%20Planiruemye%20rezultaty%20v%20rannem%20vozraste.docx" TargetMode="External"/><Relationship Id="rId7" Type="http://schemas.openxmlformats.org/officeDocument/2006/relationships/hyperlink" Target="https://e.profkiosk.ru/eServices/service_content/file/f648e6d5-9949-4caa-985c-4e411f57a314.docx;07%20Planiruemye%20rezultaty%20na%20ehtape%20zaversheniya%20osvoeniya%20FOP.docx" TargetMode="External"/><Relationship Id="rId2" Type="http://schemas.openxmlformats.org/officeDocument/2006/relationships/hyperlink" Target="https://e.profkiosk.ru/eServices/service_content/file/0231c7b1-c7f4-477f-9778-9377084193c0.docx;01%20Planiruemye%20rezultaty%20v%20mladencheskom%20vozraste.docx" TargetMode="External"/><Relationship Id="rId1" Type="http://schemas.openxmlformats.org/officeDocument/2006/relationships/slideLayout" Target="../slideLayouts/slideLayout6.xml"/><Relationship Id="rId6" Type="http://schemas.openxmlformats.org/officeDocument/2006/relationships/hyperlink" Target="https://e.profkiosk.ru/eServices/service_content/file/5612df24-424f-4b44-85b8-74ccc6cd021d.docx;06%20Planiruemye%20rezultaty%20k%20shesti%20godam.docx" TargetMode="External"/><Relationship Id="rId5" Type="http://schemas.openxmlformats.org/officeDocument/2006/relationships/hyperlink" Target="https://e.profkiosk.ru/eServices/service_content/file/003f6bc6-3c6a-4b20-b549-57d55c12492a.docx;05%20Planiruemye%20rezultaty%20k%20pyati%20godam.docx" TargetMode="External"/><Relationship Id="rId4" Type="http://schemas.openxmlformats.org/officeDocument/2006/relationships/hyperlink" Target="https://e.profkiosk.ru/eServices/service_content/file/0b71f799-d463-41e7-918e-c9705bc2183f.docx;04%20Planiruemye%20rezultaty%20k%20chetyrem%20godam.docx"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regulation.gov.ru/projects#npa=132907"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09600"/>
            <a:ext cx="7772400" cy="4114799"/>
          </a:xfrm>
        </p:spPr>
        <p:txBody>
          <a:bodyPr>
            <a:normAutofit fontScale="90000"/>
          </a:bodyPr>
          <a:lstStyle/>
          <a:p>
            <a:pPr>
              <a:lnSpc>
                <a:spcPct val="115000"/>
              </a:lnSpc>
            </a:pPr>
            <a:r>
              <a:rPr lang="ru-RU" sz="3600" b="1" dirty="0">
                <a:solidFill>
                  <a:schemeClr val="tx2">
                    <a:lumMod val="50000"/>
                  </a:schemeClr>
                </a:solidFill>
                <a:latin typeface="Times New Roman"/>
                <a:ea typeface="Calibri"/>
                <a:cs typeface="Times New Roman"/>
              </a:rPr>
              <a:t>КОНСУЛЬТАЦИЯ</a:t>
            </a:r>
            <a:br>
              <a:rPr lang="ru-RU" sz="1600" dirty="0">
                <a:ea typeface="Calibri"/>
                <a:cs typeface="Times New Roman"/>
              </a:rPr>
            </a:br>
            <a:r>
              <a:rPr lang="ru-RU" sz="3600" dirty="0">
                <a:solidFill>
                  <a:schemeClr val="tx2">
                    <a:lumMod val="50000"/>
                  </a:schemeClr>
                </a:solidFill>
                <a:latin typeface="Times New Roman"/>
                <a:ea typeface="Calibri"/>
                <a:cs typeface="Times New Roman"/>
              </a:rPr>
              <a:t>на тему</a:t>
            </a:r>
            <a:r>
              <a:rPr lang="ru-RU" sz="3600" dirty="0">
                <a:latin typeface="Times New Roman"/>
                <a:ea typeface="Calibri"/>
                <a:cs typeface="Times New Roman"/>
              </a:rPr>
              <a:t>:</a:t>
            </a:r>
            <a:br>
              <a:rPr lang="ru-RU" sz="1600" dirty="0">
                <a:ea typeface="Calibri"/>
                <a:cs typeface="Times New Roman"/>
              </a:rPr>
            </a:br>
            <a:r>
              <a:rPr lang="ru-RU" sz="3600" b="1" dirty="0">
                <a:solidFill>
                  <a:srgbClr val="002060"/>
                </a:solidFill>
                <a:latin typeface="Times New Roman"/>
                <a:ea typeface="Calibri"/>
                <a:cs typeface="Times New Roman"/>
              </a:rPr>
              <a:t>«Обзор изменений  дошкольного образования в 2023 году:</a:t>
            </a:r>
            <a:br>
              <a:rPr lang="ru-RU" sz="1600" dirty="0">
                <a:solidFill>
                  <a:srgbClr val="002060"/>
                </a:solidFill>
                <a:ea typeface="Calibri"/>
                <a:cs typeface="Times New Roman"/>
              </a:rPr>
            </a:br>
            <a:r>
              <a:rPr lang="ru-RU" sz="3600" b="1" dirty="0">
                <a:solidFill>
                  <a:srgbClr val="002060"/>
                </a:solidFill>
                <a:latin typeface="Times New Roman"/>
                <a:ea typeface="Calibri"/>
                <a:cs typeface="Times New Roman"/>
              </a:rPr>
              <a:t>Федеральная образовательная программы и ФГОС  ДО»</a:t>
            </a:r>
            <a:br>
              <a:rPr lang="ru-RU" sz="1600" dirty="0">
                <a:solidFill>
                  <a:srgbClr val="002060"/>
                </a:solidFill>
                <a:ea typeface="Calibri"/>
                <a:cs typeface="Times New Roman"/>
              </a:rPr>
            </a:br>
            <a:endParaRPr lang="ru-RU" sz="3600" dirty="0">
              <a:solidFill>
                <a:srgbClr val="00206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038600" y="4800600"/>
            <a:ext cx="4191000" cy="1143000"/>
          </a:xfrm>
        </p:spPr>
        <p:txBody>
          <a:bodyPr>
            <a:normAutofit/>
          </a:bodyPr>
          <a:lstStyle/>
          <a:p>
            <a:r>
              <a:rPr lang="ru-RU" sz="2000" dirty="0">
                <a:solidFill>
                  <a:srgbClr val="002060"/>
                </a:solidFill>
                <a:latin typeface="Times New Roman" pitchFamily="18" charset="0"/>
                <a:cs typeface="Times New Roman" pitchFamily="18" charset="0"/>
              </a:rPr>
              <a:t>Подготовила и провела</a:t>
            </a:r>
          </a:p>
          <a:p>
            <a:r>
              <a:rPr lang="ru-RU" sz="2000" dirty="0">
                <a:solidFill>
                  <a:srgbClr val="002060"/>
                </a:solidFill>
                <a:latin typeface="Times New Roman" pitchFamily="18" charset="0"/>
                <a:cs typeface="Times New Roman" pitchFamily="18" charset="0"/>
              </a:rPr>
              <a:t>старший воспитатель </a:t>
            </a:r>
          </a:p>
          <a:p>
            <a:r>
              <a:rPr lang="ru-RU" sz="2000" b="1" dirty="0">
                <a:solidFill>
                  <a:srgbClr val="002060"/>
                </a:solidFill>
                <a:latin typeface="Times New Roman" pitchFamily="18" charset="0"/>
                <a:cs typeface="Times New Roman" pitchFamily="18" charset="0"/>
              </a:rPr>
              <a:t>Сивакова Е.А</a:t>
            </a:r>
          </a:p>
          <a:p>
            <a:endParaRPr lang="ru-RU" sz="2000" dirty="0">
              <a:solidFill>
                <a:srgbClr val="0070C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274638"/>
            <a:ext cx="7467600" cy="6126162"/>
          </a:xfrm>
        </p:spPr>
        <p:txBody>
          <a:bodyPr>
            <a:normAutofit/>
          </a:bodyPr>
          <a:lstStyle/>
          <a:p>
            <a:r>
              <a:rPr lang="ru-RU" sz="2000" b="1" dirty="0">
                <a:solidFill>
                  <a:srgbClr val="002060"/>
                </a:solidFill>
                <a:latin typeface="Times New Roman"/>
                <a:ea typeface="Calibri"/>
              </a:rPr>
              <a:t>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a:t>
            </a: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747900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endParaRPr lang="ru-RU" sz="1800" dirty="0">
              <a:solidFill>
                <a:srgbClr val="7030A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117725444"/>
              </p:ext>
            </p:extLst>
          </p:nvPr>
        </p:nvGraphicFramePr>
        <p:xfrm>
          <a:off x="457200" y="533401"/>
          <a:ext cx="8153400" cy="5791199"/>
        </p:xfrm>
        <a:graphic>
          <a:graphicData uri="http://schemas.openxmlformats.org/drawingml/2006/table">
            <a:tbl>
              <a:tblPr firstRow="1" firstCol="1" bandRow="1">
                <a:tableStyleId>{5C22544A-7EE6-4342-B048-85BDC9FD1C3A}</a:tableStyleId>
              </a:tblPr>
              <a:tblGrid>
                <a:gridCol w="617619">
                  <a:extLst>
                    <a:ext uri="{9D8B030D-6E8A-4147-A177-3AD203B41FA5}">
                      <a16:colId xmlns:a16="http://schemas.microsoft.com/office/drawing/2014/main" val="20000"/>
                    </a:ext>
                  </a:extLst>
                </a:gridCol>
                <a:gridCol w="3643724">
                  <a:extLst>
                    <a:ext uri="{9D8B030D-6E8A-4147-A177-3AD203B41FA5}">
                      <a16:colId xmlns:a16="http://schemas.microsoft.com/office/drawing/2014/main" val="20001"/>
                    </a:ext>
                  </a:extLst>
                </a:gridCol>
                <a:gridCol w="3892057">
                  <a:extLst>
                    <a:ext uri="{9D8B030D-6E8A-4147-A177-3AD203B41FA5}">
                      <a16:colId xmlns:a16="http://schemas.microsoft.com/office/drawing/2014/main" val="20002"/>
                    </a:ext>
                  </a:extLst>
                </a:gridCol>
              </a:tblGrid>
              <a:tr h="662672">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Было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Стало</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201461">
                <a:tc>
                  <a:txBody>
                    <a:bodyPr/>
                    <a:lstStyle/>
                    <a:p>
                      <a:pPr algn="just">
                        <a:lnSpc>
                          <a:spcPct val="115000"/>
                        </a:lnSpc>
                        <a:spcAft>
                          <a:spcPts val="0"/>
                        </a:spcAft>
                      </a:pPr>
                      <a:r>
                        <a:rPr lang="ru-RU" sz="1200">
                          <a:effectLst/>
                        </a:rPr>
                        <a:t>п 1.7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вариативных примерных образовательных программ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a:t>
                      </a:r>
                      <a:r>
                        <a:rPr lang="ru-RU" sz="1400" u="sng" dirty="0">
                          <a:effectLst/>
                          <a:latin typeface="Times New Roman" pitchFamily="18" charset="0"/>
                          <a:cs typeface="Times New Roman" pitchFamily="18" charset="0"/>
                        </a:rPr>
                        <a:t>федеральной образовательной программы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1201461">
                <a:tc>
                  <a:txBody>
                    <a:bodyPr/>
                    <a:lstStyle/>
                    <a:p>
                      <a:pPr algn="just">
                        <a:lnSpc>
                          <a:spcPct val="115000"/>
                        </a:lnSpc>
                        <a:spcAft>
                          <a:spcPts val="0"/>
                        </a:spcAft>
                      </a:pPr>
                      <a:r>
                        <a:rPr lang="ru-RU" sz="1200" dirty="0">
                          <a:effectLst/>
                        </a:rPr>
                        <a:t>п 2.5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с учетом Примерных программ</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a:t>
                      </a:r>
                      <a:r>
                        <a:rPr lang="ru-RU" sz="1400" u="sng" dirty="0">
                          <a:effectLst/>
                          <a:latin typeface="Times New Roman" pitchFamily="18" charset="0"/>
                          <a:cs typeface="Times New Roman" pitchFamily="18" charset="0"/>
                        </a:rPr>
                        <a:t>ФОП ДО</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2725605">
                <a:tc>
                  <a:txBody>
                    <a:bodyPr/>
                    <a:lstStyle/>
                    <a:p>
                      <a:pPr algn="just">
                        <a:lnSpc>
                          <a:spcPct val="115000"/>
                        </a:lnSpc>
                        <a:spcAft>
                          <a:spcPts val="0"/>
                        </a:spcAft>
                      </a:pPr>
                      <a:r>
                        <a:rPr lang="ru-RU" sz="1200">
                          <a:effectLst/>
                        </a:rPr>
                        <a:t>п 2.6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образовательные области)</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Содержание ООП ДО должно обеспечивать </a:t>
                      </a:r>
                      <a:r>
                        <a:rPr lang="ru-RU" sz="1400" u="sng" dirty="0">
                          <a:effectLst/>
                          <a:latin typeface="Times New Roman" pitchFamily="18" charset="0"/>
                          <a:cs typeface="Times New Roman" pitchFamily="18" charset="0"/>
                        </a:rPr>
                        <a:t>физическое и психическое развитие ребенка в различных видах деятельности </a:t>
                      </a:r>
                      <a:r>
                        <a:rPr lang="ru-RU" sz="1400" dirty="0">
                          <a:effectLst/>
                          <a:latin typeface="Times New Roman" pitchFamily="18" charset="0"/>
                          <a:cs typeface="Times New Roman" pitchFamily="18" charset="0"/>
                        </a:rPr>
                        <a:t>и охватывать следующие структурные единицы, представляющие </a:t>
                      </a:r>
                      <a:r>
                        <a:rPr lang="ru-RU" sz="1400" u="sng" dirty="0">
                          <a:effectLst/>
                          <a:latin typeface="Times New Roman" pitchFamily="18" charset="0"/>
                          <a:cs typeface="Times New Roman" pitchFamily="18" charset="0"/>
                        </a:rPr>
                        <a:t>определенные направления обучения</a:t>
                      </a:r>
                      <a:r>
                        <a:rPr lang="ru-RU" sz="1400" dirty="0">
                          <a:effectLst/>
                          <a:latin typeface="Times New Roman" pitchFamily="18" charset="0"/>
                          <a:cs typeface="Times New Roman" pitchFamily="18" charset="0"/>
                        </a:rPr>
                        <a:t> и </a:t>
                      </a:r>
                      <a:r>
                        <a:rPr lang="ru-RU" sz="1400" u="sng" dirty="0">
                          <a:effectLst/>
                          <a:latin typeface="Times New Roman" pitchFamily="18" charset="0"/>
                          <a:cs typeface="Times New Roman" pitchFamily="18" charset="0"/>
                        </a:rPr>
                        <a:t>воспитания</a:t>
                      </a:r>
                      <a:r>
                        <a:rPr lang="ru-RU" sz="1400" dirty="0">
                          <a:effectLst/>
                          <a:latin typeface="Times New Roman" pitchFamily="18" charset="0"/>
                          <a:cs typeface="Times New Roman" pitchFamily="18" charset="0"/>
                        </a:rPr>
                        <a:t> (далее – образовательные области)</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47497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09600"/>
            <a:ext cx="7543800" cy="5029200"/>
          </a:xfrm>
        </p:spPr>
        <p:txBody>
          <a:bodyPr>
            <a:normAutofit/>
          </a:bodyPr>
          <a:lstStyle/>
          <a:p>
            <a:r>
              <a:rPr lang="ru-RU" sz="3200" b="1" dirty="0">
                <a:solidFill>
                  <a:srgbClr val="002060"/>
                </a:solidFill>
                <a:latin typeface="Times New Roman" pitchFamily="18" charset="0"/>
                <a:cs typeface="Times New Roman" pitchFamily="18" charset="0"/>
              </a:rPr>
              <a:t>Ключевые изменения в ФГОС  ДО:</a:t>
            </a:r>
            <a:br>
              <a:rPr lang="ru-RU" sz="32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2.6:</a:t>
            </a:r>
            <a:r>
              <a:rPr lang="ru-RU" sz="2400" dirty="0">
                <a:solidFill>
                  <a:srgbClr val="002060"/>
                </a:solidFill>
                <a:latin typeface="Times New Roman" pitchFamily="18" charset="0"/>
                <a:cs typeface="Times New Roman" pitchFamily="18" charset="0"/>
              </a:rPr>
              <a:t> перечень образовательных областей не изменился, однако </a:t>
            </a:r>
            <a:r>
              <a:rPr lang="ru-RU" sz="2400" b="1" dirty="0">
                <a:solidFill>
                  <a:srgbClr val="002060"/>
                </a:solidFill>
                <a:latin typeface="Times New Roman" pitchFamily="18" charset="0"/>
                <a:cs typeface="Times New Roman" pitchFamily="18" charset="0"/>
              </a:rPr>
              <a:t>расширено и конкретизировано содержание образовательных областей; </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2.7:</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частично изменен перечень детских видов деятельности</a:t>
            </a:r>
            <a:r>
              <a:rPr lang="ru-RU" sz="2400" dirty="0">
                <a:solidFill>
                  <a:srgbClr val="002060"/>
                </a:solidFill>
                <a:latin typeface="Times New Roman" pitchFamily="18" charset="0"/>
                <a:cs typeface="Times New Roman" pitchFamily="18" charset="0"/>
              </a:rPr>
              <a:t> на этапах младенчества, раннего и дошкольного детства;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2.10</a:t>
            </a:r>
            <a:r>
              <a:rPr lang="ru-RU" sz="2400" dirty="0">
                <a:solidFill>
                  <a:srgbClr val="002060"/>
                </a:solidFill>
                <a:latin typeface="Times New Roman" pitchFamily="18" charset="0"/>
                <a:cs typeface="Times New Roman" pitchFamily="18" charset="0"/>
              </a:rPr>
              <a:t>: уточнено, что </a:t>
            </a:r>
            <a:r>
              <a:rPr lang="ru-RU" sz="2400" b="1" dirty="0">
                <a:solidFill>
                  <a:srgbClr val="002060"/>
                </a:solidFill>
                <a:latin typeface="Times New Roman" pitchFamily="18" charset="0"/>
                <a:cs typeface="Times New Roman" pitchFamily="18" charset="0"/>
              </a:rPr>
              <a:t>содержание и планируемые результаты ООП должны быть не ниже содержания и планируемых результатов ФОП ДО; </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704726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274638"/>
            <a:ext cx="7772400" cy="5897562"/>
          </a:xfrm>
        </p:spPr>
        <p:txBody>
          <a:bodyPr>
            <a:normAutofit/>
          </a:bodyPr>
          <a:lstStyle/>
          <a:p>
            <a:r>
              <a:rPr lang="ru-RU" sz="2400" b="1" dirty="0">
                <a:solidFill>
                  <a:srgbClr val="002060"/>
                </a:solidFill>
                <a:latin typeface="Times New Roman" pitchFamily="18" charset="0"/>
                <a:cs typeface="Times New Roman" pitchFamily="18" charset="0"/>
              </a:rPr>
              <a:t>п. 2.11</a:t>
            </a:r>
            <a:r>
              <a:rPr lang="ru-RU" sz="2400" dirty="0">
                <a:solidFill>
                  <a:srgbClr val="002060"/>
                </a:solidFill>
                <a:latin typeface="Times New Roman" pitchFamily="18" charset="0"/>
                <a:cs typeface="Times New Roman" pitchFamily="18" charset="0"/>
              </a:rPr>
              <a:t>: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2400" b="1" dirty="0">
                <a:solidFill>
                  <a:srgbClr val="002060"/>
                </a:solidFill>
                <a:latin typeface="Times New Roman" pitchFamily="18" charset="0"/>
                <a:cs typeface="Times New Roman" pitchFamily="18" charset="0"/>
              </a:rPr>
              <a:t>Федеральной образовательной программой</a:t>
            </a:r>
            <a:r>
              <a:rPr lang="ru-RU" sz="2400" dirty="0">
                <a:solidFill>
                  <a:srgbClr val="002060"/>
                </a:solidFill>
                <a:latin typeface="Times New Roman" pitchFamily="18" charset="0"/>
                <a:cs typeface="Times New Roman" pitchFamily="18" charset="0"/>
              </a:rPr>
              <a:t> и с учетом используемых методических пособий, обеспечивающих реализацию данного содержания;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2.12</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обязательная часть программы должна соответствовать ФОП ДО, и может оформляться в виде ссылки на ФОП;</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2.13</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в краткой презентации ООП ДО</a:t>
            </a:r>
            <a:r>
              <a:rPr lang="ru-RU" sz="2400" dirty="0">
                <a:solidFill>
                  <a:srgbClr val="002060"/>
                </a:solidFill>
                <a:latin typeface="Times New Roman" pitchFamily="18" charset="0"/>
                <a:cs typeface="Times New Roman" pitchFamily="18" charset="0"/>
              </a:rPr>
              <a:t>, помимо прочего (см. ФГОС ДО), </a:t>
            </a:r>
            <a:r>
              <a:rPr lang="ru-RU" sz="2400" b="1" dirty="0">
                <a:solidFill>
                  <a:srgbClr val="002060"/>
                </a:solidFill>
                <a:latin typeface="Times New Roman" pitchFamily="18" charset="0"/>
                <a:cs typeface="Times New Roman" pitchFamily="18" charset="0"/>
              </a:rPr>
              <a:t>должна быть представлена ссылка на ФОП ДО;</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8942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914400"/>
            <a:ext cx="6934200" cy="4343400"/>
          </a:xfrm>
        </p:spPr>
        <p:txBody>
          <a:bodyPr>
            <a:normAutofit/>
          </a:bodyPr>
          <a:lstStyle/>
          <a:p>
            <a:r>
              <a:rPr lang="ru-RU" sz="2400" b="1" dirty="0">
                <a:solidFill>
                  <a:srgbClr val="002060"/>
                </a:solidFill>
                <a:latin typeface="Times New Roman" pitchFamily="18" charset="0"/>
                <a:cs typeface="Times New Roman" pitchFamily="18" charset="0"/>
              </a:rPr>
              <a:t>п. 3.2.9</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максимально допустимый объем образовательной нагрузки</a:t>
            </a:r>
            <a:r>
              <a:rPr lang="ru-RU" sz="2400" dirty="0">
                <a:solidFill>
                  <a:srgbClr val="002060"/>
                </a:solidFill>
                <a:latin typeface="Times New Roman" pitchFamily="18" charset="0"/>
                <a:cs typeface="Times New Roman" pitchFamily="18" charset="0"/>
              </a:rPr>
              <a:t> приведен в соответствие с действующими СанПиН;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4.6</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включены целевые ориентиры образования в младенческом возрасте</a:t>
            </a:r>
            <a:r>
              <a:rPr lang="ru-RU" sz="2400" dirty="0">
                <a:solidFill>
                  <a:srgbClr val="002060"/>
                </a:solidFill>
                <a:latin typeface="Times New Roman" pitchFamily="18" charset="0"/>
                <a:cs typeface="Times New Roman" pitchFamily="18" charset="0"/>
              </a:rPr>
              <a:t>, а также </a:t>
            </a:r>
            <a:r>
              <a:rPr lang="ru-RU" sz="2400" b="1" dirty="0">
                <a:solidFill>
                  <a:srgbClr val="002060"/>
                </a:solidFill>
                <a:latin typeface="Times New Roman" pitchFamily="18" charset="0"/>
                <a:cs typeface="Times New Roman" pitchFamily="18" charset="0"/>
              </a:rPr>
              <a:t>расширены целевые ориентиры</a:t>
            </a:r>
            <a:r>
              <a:rPr lang="ru-RU" sz="2400" dirty="0">
                <a:solidFill>
                  <a:srgbClr val="002060"/>
                </a:solidFill>
                <a:latin typeface="Times New Roman" pitchFamily="18" charset="0"/>
                <a:cs typeface="Times New Roman" pitchFamily="18" charset="0"/>
              </a:rPr>
              <a:t> в раннем возрасте и на этапе завершения дошкольного образования;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77017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normAutofit/>
          </a:bodyPr>
          <a:lstStyle/>
          <a:p>
            <a:pPr>
              <a:lnSpc>
                <a:spcPct val="115000"/>
              </a:lnSpc>
            </a:pPr>
            <a:r>
              <a:rPr lang="ru-RU" sz="2800" b="1" dirty="0">
                <a:solidFill>
                  <a:srgbClr val="002060"/>
                </a:solidFill>
                <a:latin typeface="Times New Roman" pitchFamily="18" charset="0"/>
                <a:cs typeface="Times New Roman" pitchFamily="18" charset="0"/>
              </a:rPr>
              <a:t>Федеральная образовательная программа</a:t>
            </a:r>
            <a:r>
              <a:rPr lang="ru-RU" sz="2800" b="1" dirty="0">
                <a:latin typeface="Times New Roman"/>
                <a:ea typeface="Calibri"/>
                <a:cs typeface="Times New Roman"/>
              </a:rPr>
              <a:t> </a:t>
            </a:r>
            <a:r>
              <a:rPr lang="ru-RU" sz="2800" b="1" dirty="0">
                <a:solidFill>
                  <a:srgbClr val="002060"/>
                </a:solidFill>
                <a:latin typeface="Times New Roman"/>
                <a:ea typeface="Calibri"/>
                <a:cs typeface="Times New Roman"/>
              </a:rPr>
              <a:t>соответствует ФГОС ДО.</a:t>
            </a:r>
            <a:br>
              <a:rPr lang="ru-RU" sz="2400" dirty="0">
                <a:solidFill>
                  <a:srgbClr val="002060"/>
                </a:solidFill>
                <a:ea typeface="Calibri"/>
                <a:cs typeface="Times New Roman"/>
              </a:rPr>
            </a:br>
            <a:endParaRPr lang="ru-RU"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6088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pPr>
              <a:lnSpc>
                <a:spcPct val="115000"/>
              </a:lnSpc>
            </a:pPr>
            <a:r>
              <a:rPr lang="ru-RU" sz="2800" b="1" dirty="0">
                <a:solidFill>
                  <a:srgbClr val="002060"/>
                </a:solidFill>
                <a:latin typeface="Times New Roman"/>
                <a:ea typeface="Calibri"/>
                <a:cs typeface="Times New Roman"/>
              </a:rPr>
              <a:t>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a:t>
            </a:r>
            <a:br>
              <a:rPr lang="ru-RU" sz="2400" dirty="0">
                <a:solidFill>
                  <a:srgbClr val="002060"/>
                </a:solidFill>
                <a:ea typeface="Calibri"/>
                <a:cs typeface="Times New Roman"/>
              </a:rPr>
            </a:b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993478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53400" cy="6126162"/>
          </a:xfrm>
        </p:spPr>
        <p:txBody>
          <a:bodyPr>
            <a:normAutofit/>
          </a:bodyPr>
          <a:lstStyle/>
          <a:p>
            <a:r>
              <a:rPr lang="ru-RU" sz="2800" b="1" dirty="0">
                <a:solidFill>
                  <a:srgbClr val="002060"/>
                </a:solidFill>
                <a:latin typeface="Times New Roman" pitchFamily="18" charset="0"/>
                <a:cs typeface="Times New Roman" pitchFamily="18" charset="0"/>
              </a:rPr>
              <a:t>Основополагающие функции :</a:t>
            </a:r>
            <a:br>
              <a:rPr lang="ru-RU" sz="28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a:t>
            </a:r>
            <a:r>
              <a:rPr lang="ru-RU" sz="2000" dirty="0">
                <a:solidFill>
                  <a:srgbClr val="002060"/>
                </a:solidFill>
                <a:latin typeface="Times New Roman" pitchFamily="18" charset="0"/>
                <a:cs typeface="Times New Roman" pitchFamily="18" charset="0"/>
              </a:rPr>
              <a:t> Обучение и воспитание ребенка дошкольного возраста как </a:t>
            </a:r>
            <a:r>
              <a:rPr lang="ru-RU" sz="2000" b="1" dirty="0">
                <a:solidFill>
                  <a:srgbClr val="002060"/>
                </a:solidFill>
                <a:latin typeface="Times New Roman" pitchFamily="18" charset="0"/>
                <a:cs typeface="Times New Roman" pitchFamily="18" charset="0"/>
              </a:rPr>
              <a:t>Гражданина Российской Федерации</a:t>
            </a:r>
            <a:r>
              <a:rPr lang="ru-RU" sz="2000" dirty="0">
                <a:solidFill>
                  <a:srgbClr val="002060"/>
                </a:solidFill>
                <a:latin typeface="Times New Roman" pitchFamily="18" charset="0"/>
                <a:cs typeface="Times New Roman" pitchFamily="18" charset="0"/>
              </a:rPr>
              <a:t>, формирование основ его гражданской и культурной идентичности на соответствующем его возрасту содержании доступными средствами.</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2.</a:t>
            </a:r>
            <a:r>
              <a:rPr lang="ru-RU" sz="2000" dirty="0">
                <a:solidFill>
                  <a:srgbClr val="002060"/>
                </a:solidFill>
                <a:latin typeface="Times New Roman" pitchFamily="18" charset="0"/>
                <a:cs typeface="Times New Roman" pitchFamily="18" charset="0"/>
              </a:rPr>
              <a:t> Создание </a:t>
            </a:r>
            <a:r>
              <a:rPr lang="ru-RU" sz="2000" b="1" dirty="0">
                <a:solidFill>
                  <a:srgbClr val="002060"/>
                </a:solidFill>
                <a:latin typeface="Times New Roman" pitchFamily="18" charset="0"/>
                <a:cs typeface="Times New Roman" pitchFamily="18" charset="0"/>
              </a:rPr>
              <a:t>единого ядра содержания дошкольного образования</a:t>
            </a:r>
            <a:r>
              <a:rPr lang="ru-RU" sz="2000" dirty="0">
                <a:solidFill>
                  <a:srgbClr val="002060"/>
                </a:solidFill>
                <a:latin typeface="Times New Roman" pitchFamily="18" charset="0"/>
                <a:cs typeface="Times New Roman" pitchFamily="18" charset="0"/>
              </a:rPr>
              <a:t>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3.</a:t>
            </a:r>
            <a:r>
              <a:rPr lang="ru-RU" sz="2000" dirty="0">
                <a:solidFill>
                  <a:srgbClr val="002060"/>
                </a:solidFill>
                <a:latin typeface="Times New Roman" pitchFamily="18" charset="0"/>
                <a:cs typeface="Times New Roman" pitchFamily="18" charset="0"/>
              </a:rPr>
              <a:t>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a:t>
            </a:r>
            <a:r>
              <a:rPr lang="ru-RU" sz="2000" b="1" dirty="0">
                <a:solidFill>
                  <a:srgbClr val="002060"/>
                </a:solidFill>
                <a:latin typeface="Times New Roman" pitchFamily="18" charset="0"/>
                <a:cs typeface="Times New Roman" pitchFamily="18" charset="0"/>
              </a:rPr>
              <a:t>равные, качественные условия ДО</a:t>
            </a:r>
            <a:r>
              <a:rPr lang="ru-RU" sz="2000" dirty="0">
                <a:solidFill>
                  <a:srgbClr val="002060"/>
                </a:solidFill>
                <a:latin typeface="Times New Roman" pitchFamily="18" charset="0"/>
                <a:cs typeface="Times New Roman" pitchFamily="18" charset="0"/>
              </a:rPr>
              <a:t>, вне зависимости от места проживания» </a:t>
            </a:r>
            <a:br>
              <a:rPr lang="ru-RU" sz="2000" dirty="0">
                <a:solidFill>
                  <a:srgbClr val="002060"/>
                </a:solidFill>
                <a:latin typeface="Times New Roman" pitchFamily="18" charset="0"/>
                <a:cs typeface="Times New Roman" pitchFamily="18" charset="0"/>
              </a:rPr>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685522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457200"/>
            <a:ext cx="8001000" cy="5867400"/>
          </a:xfrm>
        </p:spPr>
        <p:txBody>
          <a:bodyPr>
            <a:normAutofit/>
          </a:bodyPr>
          <a:lstStyle/>
          <a:p>
            <a:r>
              <a:rPr lang="ru-RU" sz="2000" dirty="0">
                <a:solidFill>
                  <a:srgbClr val="002060"/>
                </a:solidFill>
                <a:latin typeface="Times New Roman" pitchFamily="18" charset="0"/>
                <a:cs typeface="Times New Roman" pitchFamily="18" charset="0"/>
              </a:rPr>
              <a:t>«Федеральная программа определяет </a:t>
            </a:r>
            <a:r>
              <a:rPr lang="ru-RU" sz="2000" b="1" dirty="0">
                <a:solidFill>
                  <a:srgbClr val="002060"/>
                </a:solidFill>
                <a:latin typeface="Times New Roman" pitchFamily="18" charset="0"/>
                <a:cs typeface="Times New Roman" pitchFamily="18" charset="0"/>
              </a:rPr>
              <a:t>единые для Российской Федерации</a:t>
            </a:r>
            <a:r>
              <a:rPr lang="ru-RU" sz="2000" dirty="0">
                <a:solidFill>
                  <a:srgbClr val="002060"/>
                </a:solidFill>
                <a:latin typeface="Times New Roman" pitchFamily="18" charset="0"/>
                <a:cs typeface="Times New Roman" pitchFamily="18" charset="0"/>
              </a:rPr>
              <a:t> базовые </a:t>
            </a:r>
            <a:r>
              <a:rPr lang="ru-RU" sz="2000" b="1" dirty="0">
                <a:solidFill>
                  <a:srgbClr val="002060"/>
                </a:solidFill>
                <a:latin typeface="Times New Roman" pitchFamily="18" charset="0"/>
                <a:cs typeface="Times New Roman" pitchFamily="18" charset="0"/>
              </a:rPr>
              <a:t>объем и содержание ДО</a:t>
            </a:r>
            <a:r>
              <a:rPr lang="ru-RU" sz="2000" dirty="0">
                <a:solidFill>
                  <a:srgbClr val="002060"/>
                </a:solidFill>
                <a:latin typeface="Times New Roman" pitchFamily="18" charset="0"/>
                <a:cs typeface="Times New Roman" pitchFamily="18" charset="0"/>
              </a:rPr>
              <a:t>, осваиваемые обучающимися в организациях, осуществляющих образовательную деятельность (далее – ДОО), и </a:t>
            </a:r>
            <a:r>
              <a:rPr lang="ru-RU" sz="2000" b="1" dirty="0">
                <a:solidFill>
                  <a:srgbClr val="002060"/>
                </a:solidFill>
                <a:latin typeface="Times New Roman" pitchFamily="18" charset="0"/>
                <a:cs typeface="Times New Roman" pitchFamily="18" charset="0"/>
              </a:rPr>
              <a:t>планируемые результаты освоения образовательной программы»</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Содержание</a:t>
            </a:r>
            <a:r>
              <a:rPr lang="ru-RU" sz="2000" dirty="0">
                <a:solidFill>
                  <a:srgbClr val="002060"/>
                </a:solidFill>
                <a:latin typeface="Times New Roman" pitchFamily="18" charset="0"/>
                <a:cs typeface="Times New Roman" pitchFamily="18" charset="0"/>
              </a:rPr>
              <a:t> и </a:t>
            </a:r>
            <a:r>
              <a:rPr lang="ru-RU" sz="2000" b="1" dirty="0">
                <a:solidFill>
                  <a:srgbClr val="002060"/>
                </a:solidFill>
                <a:latin typeface="Times New Roman" pitchFamily="18" charset="0"/>
                <a:cs typeface="Times New Roman" pitchFamily="18" charset="0"/>
              </a:rPr>
              <a:t>планируемые образовательные результаты</a:t>
            </a:r>
            <a:r>
              <a:rPr lang="ru-RU" sz="2000" dirty="0">
                <a:solidFill>
                  <a:srgbClr val="002060"/>
                </a:solidFill>
                <a:latin typeface="Times New Roman" pitchFamily="18" charset="0"/>
                <a:cs typeface="Times New Roman" pitchFamily="18" charset="0"/>
              </a:rPr>
              <a:t>, заявленные в ФОП ДО, </a:t>
            </a:r>
            <a:r>
              <a:rPr lang="ru-RU" sz="2000" b="1" dirty="0">
                <a:solidFill>
                  <a:srgbClr val="002060"/>
                </a:solidFill>
                <a:latin typeface="Times New Roman" pitchFamily="18" charset="0"/>
                <a:cs typeface="Times New Roman" pitchFamily="18" charset="0"/>
              </a:rPr>
              <a:t>ОБЯЗАТЕЛЬНЫ для достижения в каждой ДОО.</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309014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990600"/>
            <a:ext cx="6858000" cy="4724400"/>
          </a:xfrm>
        </p:spPr>
        <p:txBody>
          <a:bodyPr>
            <a:normAutofit fontScale="90000"/>
          </a:bodyPr>
          <a:lstStyle/>
          <a:p>
            <a:r>
              <a:rPr lang="ru-RU" sz="2400" b="1" dirty="0">
                <a:solidFill>
                  <a:srgbClr val="002060"/>
                </a:solidFill>
                <a:latin typeface="Times New Roman" pitchFamily="18" charset="0"/>
                <a:cs typeface="Times New Roman" pitchFamily="18" charset="0"/>
              </a:rPr>
              <a:t>Особенности структуры ФОП  ДО</a:t>
            </a:r>
            <a:br>
              <a:rPr lang="ru-RU" sz="2400" b="1" dirty="0">
                <a:solidFill>
                  <a:srgbClr val="002060"/>
                </a:solidFill>
                <a:latin typeface="Times New Roman" pitchFamily="18" charset="0"/>
                <a:cs typeface="Times New Roman" pitchFamily="18" charset="0"/>
              </a:rPr>
            </a:br>
            <a:br>
              <a:rPr lang="ru-RU" sz="2400" b="1"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Структура ООП ДО: </a:t>
            </a:r>
            <a:r>
              <a:rPr lang="ru-RU" sz="2000" b="1" dirty="0">
                <a:solidFill>
                  <a:srgbClr val="002060"/>
                </a:solidFill>
                <a:latin typeface="Times New Roman" pitchFamily="18" charset="0"/>
                <a:cs typeface="Times New Roman" pitchFamily="18" charset="0"/>
              </a:rPr>
              <a:t>целевой, содержательный, организационный разделы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В целевом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Пояснительная записка: цель, задачи, принципы, подходы к формированию Программы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Планируемые результаты реализации Программы</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Педагогическая диагностика достижения планируемых результатов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В содержательном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Задачи и содержания образования (обучения и воспитания) по образовательным областям: социально-коммуникативное развитие; познавательное развитие; речевое развитие; художественно-эстетическое развитие; физическое развитие</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47418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lstStyle/>
          <a:p>
            <a:r>
              <a:rPr lang="ru-RU" b="1" dirty="0">
                <a:solidFill>
                  <a:srgbClr val="002060"/>
                </a:solidFill>
                <a:latin typeface="Times New Roman"/>
                <a:ea typeface="Calibri"/>
              </a:rPr>
              <a:t>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a:t>
            </a:r>
            <a:endParaRPr lang="ru-RU" dirty="0">
              <a:solidFill>
                <a:srgbClr val="002060"/>
              </a:solidFill>
            </a:endParaRPr>
          </a:p>
        </p:txBody>
      </p:sp>
      <p:sp>
        <p:nvSpPr>
          <p:cNvPr id="3" name="Объект 2"/>
          <p:cNvSpPr>
            <a:spLocks noGrp="1"/>
          </p:cNvSpPr>
          <p:nvPr>
            <p:ph idx="1"/>
          </p:nvPr>
        </p:nvSpPr>
        <p:spPr>
          <a:xfrm>
            <a:off x="457200" y="6019800"/>
            <a:ext cx="8229600" cy="106363"/>
          </a:xfrm>
        </p:spPr>
        <p:txBody>
          <a:bodyPr>
            <a:normAutofit fontScale="25000" lnSpcReduction="20000"/>
          </a:bodyPr>
          <a:lstStyle/>
          <a:p>
            <a:endParaRPr lang="ru-RU" dirty="0"/>
          </a:p>
        </p:txBody>
      </p:sp>
    </p:spTree>
    <p:extLst>
      <p:ext uri="{BB962C8B-B14F-4D97-AF65-F5344CB8AC3E}">
        <p14:creationId xmlns:p14="http://schemas.microsoft.com/office/powerpoint/2010/main" val="357899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57200"/>
            <a:ext cx="7620000" cy="5867400"/>
          </a:xfrm>
        </p:spPr>
        <p:txBody>
          <a:bodyPr>
            <a:normAutofit/>
          </a:bodyPr>
          <a:lstStyle/>
          <a:p>
            <a:pPr algn="l"/>
            <a:r>
              <a:rPr lang="ru-RU" sz="2000" b="1" dirty="0">
                <a:solidFill>
                  <a:srgbClr val="002060"/>
                </a:solidFill>
                <a:latin typeface="Times New Roman" pitchFamily="18" charset="0"/>
                <a:cs typeface="Times New Roman" pitchFamily="18" charset="0"/>
              </a:rPr>
              <a:t>- Вариативные формы, способы, методы и средства реализации Программы;</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Особенности образовательной деятельности разных видов и культурных практик;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Способы и направления поддержки детской инициативы;</a:t>
            </a:r>
            <a:r>
              <a:rPr lang="ru-RU" sz="2000" dirty="0">
                <a:solidFill>
                  <a:srgbClr val="002060"/>
                </a:solidFill>
                <a:latin typeface="Times New Roman" pitchFamily="18" charset="0"/>
                <a:cs typeface="Times New Roman" pitchFamily="18" charset="0"/>
              </a:rPr>
              <a:t> Особенности взаимодействия педагогического коллектива с семьями обучающихся;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Направления и задачи коррекционно-развивающей работы.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Содержание коррекционно-развивающей работы на уровне ДОО; </a:t>
            </a:r>
            <a:r>
              <a:rPr lang="ru-RU" sz="2000" b="1" dirty="0">
                <a:solidFill>
                  <a:srgbClr val="002060"/>
                </a:solidFill>
                <a:latin typeface="Times New Roman" pitchFamily="18" charset="0"/>
                <a:cs typeface="Times New Roman" pitchFamily="18" charset="0"/>
              </a:rPr>
              <a:t>Федеральная рабочая программа воспитания</a:t>
            </a:r>
            <a:r>
              <a:rPr lang="ru-RU" sz="2000" b="1" dirty="0">
                <a:solidFill>
                  <a:srgbClr val="002060"/>
                </a:solidFill>
              </a:rPr>
              <a:t> </a:t>
            </a:r>
            <a:br>
              <a:rPr lang="ru-RU" sz="2000" dirty="0">
                <a:solidFill>
                  <a:srgbClr val="002060"/>
                </a:solidFill>
              </a:rPr>
            </a:br>
            <a:r>
              <a:rPr lang="ru-RU" sz="2000" b="1" dirty="0">
                <a:solidFill>
                  <a:srgbClr val="002060"/>
                </a:solidFill>
                <a:latin typeface="Times New Roman" pitchFamily="18" charset="0"/>
                <a:cs typeface="Times New Roman" pitchFamily="18" charset="0"/>
              </a:rPr>
              <a:t>В организационном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Психолого-педагогические условия реализации Программы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Особенности организации развивающей предметно-пространственной среды ;</a:t>
            </a:r>
            <a:br>
              <a:rPr lang="ru-RU" sz="2000" dirty="0">
                <a:solidFill>
                  <a:srgbClr val="002060"/>
                </a:solidFill>
                <a:latin typeface="Times New Roman" pitchFamily="18" charset="0"/>
                <a:cs typeface="Times New Roman" pitchFamily="18" charset="0"/>
              </a:rPr>
            </a:b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095183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206164436"/>
              </p:ext>
            </p:extLst>
          </p:nvPr>
        </p:nvGraphicFramePr>
        <p:xfrm>
          <a:off x="381000" y="152400"/>
          <a:ext cx="8382000" cy="6404002"/>
        </p:xfrm>
        <a:graphic>
          <a:graphicData uri="http://schemas.openxmlformats.org/drawingml/2006/table">
            <a:tbl>
              <a:tblPr firstRow="1" bandRow="1">
                <a:tableStyleId>{2D5ABB26-0587-4C30-8999-92F81FD0307C}</a:tableStyleId>
              </a:tblPr>
              <a:tblGrid>
                <a:gridCol w="1633873">
                  <a:extLst>
                    <a:ext uri="{9D8B030D-6E8A-4147-A177-3AD203B41FA5}">
                      <a16:colId xmlns:a16="http://schemas.microsoft.com/office/drawing/2014/main" val="20000"/>
                    </a:ext>
                  </a:extLst>
                </a:gridCol>
                <a:gridCol w="6748127">
                  <a:extLst>
                    <a:ext uri="{9D8B030D-6E8A-4147-A177-3AD203B41FA5}">
                      <a16:colId xmlns:a16="http://schemas.microsoft.com/office/drawing/2014/main" val="20001"/>
                    </a:ext>
                  </a:extLst>
                </a:gridCol>
              </a:tblGrid>
              <a:tr h="195559">
                <a:tc>
                  <a:txBody>
                    <a:bodyPr/>
                    <a:lstStyle/>
                    <a:p>
                      <a:pPr algn="ctr">
                        <a:lnSpc>
                          <a:spcPct val="100000"/>
                        </a:lnSpc>
                        <a:spcBef>
                          <a:spcPts val="50"/>
                        </a:spcBef>
                      </a:pPr>
                      <a:r>
                        <a:rPr sz="1400" b="1" spc="-5" dirty="0">
                          <a:latin typeface="Times New Roman"/>
                          <a:cs typeface="Times New Roman"/>
                        </a:rPr>
                        <a:t>Раздел</a:t>
                      </a:r>
                      <a:endParaRPr sz="1400">
                        <a:latin typeface="Times New Roman"/>
                        <a:cs typeface="Times New Roman"/>
                      </a:endParaRPr>
                    </a:p>
                  </a:txBody>
                  <a:tcPr marL="0" marR="0" marT="63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50"/>
                        </a:spcBef>
                      </a:pPr>
                      <a:r>
                        <a:rPr sz="1400" b="1" spc="-5" dirty="0">
                          <a:latin typeface="Times New Roman"/>
                          <a:cs typeface="Times New Roman"/>
                        </a:rPr>
                        <a:t>Содержание</a:t>
                      </a:r>
                      <a:endParaRPr sz="1400">
                        <a:latin typeface="Times New Roman"/>
                        <a:cs typeface="Times New Roman"/>
                      </a:endParaRPr>
                    </a:p>
                  </a:txBody>
                  <a:tcPr marL="0" marR="0" marT="63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1281480">
                <a:tc>
                  <a:txBody>
                    <a:bodyPr/>
                    <a:lstStyle/>
                    <a:p>
                      <a:pPr>
                        <a:lnSpc>
                          <a:spcPct val="100000"/>
                        </a:lnSpc>
                      </a:pPr>
                      <a:endParaRPr sz="1600">
                        <a:latin typeface="Times New Roman"/>
                        <a:cs typeface="Times New Roman"/>
                      </a:endParaRPr>
                    </a:p>
                    <a:p>
                      <a:pPr>
                        <a:lnSpc>
                          <a:spcPct val="100000"/>
                        </a:lnSpc>
                        <a:spcBef>
                          <a:spcPts val="50"/>
                        </a:spcBef>
                      </a:pPr>
                      <a:endParaRPr sz="2000">
                        <a:latin typeface="Times New Roman"/>
                        <a:cs typeface="Times New Roman"/>
                      </a:endParaRPr>
                    </a:p>
                    <a:p>
                      <a:pPr algn="ctr">
                        <a:lnSpc>
                          <a:spcPct val="100000"/>
                        </a:lnSpc>
                      </a:pPr>
                      <a:r>
                        <a:rPr sz="1500" b="1" spc="-5" dirty="0">
                          <a:latin typeface="Times New Roman"/>
                          <a:cs typeface="Times New Roman"/>
                        </a:rPr>
                        <a:t>Целевой</a:t>
                      </a:r>
                      <a:endParaRPr sz="1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115">
                        <a:lnSpc>
                          <a:spcPct val="100000"/>
                        </a:lnSpc>
                        <a:spcBef>
                          <a:spcPts val="55"/>
                        </a:spcBef>
                      </a:pPr>
                      <a:r>
                        <a:rPr sz="1400" dirty="0">
                          <a:latin typeface="Times New Roman"/>
                          <a:cs typeface="Times New Roman"/>
                        </a:rPr>
                        <a:t>1.</a:t>
                      </a:r>
                      <a:r>
                        <a:rPr sz="1400" spc="-10" dirty="0">
                          <a:latin typeface="Times New Roman"/>
                          <a:cs typeface="Times New Roman"/>
                        </a:rPr>
                        <a:t> </a:t>
                      </a:r>
                      <a:r>
                        <a:rPr sz="1400" spc="-5" dirty="0">
                          <a:latin typeface="Times New Roman"/>
                          <a:cs typeface="Times New Roman"/>
                        </a:rPr>
                        <a:t>Пояснительная</a:t>
                      </a:r>
                      <a:r>
                        <a:rPr sz="1400" spc="-10" dirty="0">
                          <a:latin typeface="Times New Roman"/>
                          <a:cs typeface="Times New Roman"/>
                        </a:rPr>
                        <a:t> записка</a:t>
                      </a:r>
                      <a:endParaRPr sz="1400" dirty="0">
                        <a:latin typeface="Times New Roman"/>
                        <a:cs typeface="Times New Roman"/>
                      </a:endParaRPr>
                    </a:p>
                    <a:p>
                      <a:pPr marL="134620" indent="-104139">
                        <a:lnSpc>
                          <a:spcPct val="100000"/>
                        </a:lnSpc>
                        <a:spcBef>
                          <a:spcPts val="250"/>
                        </a:spcBef>
                        <a:buChar char="-"/>
                        <a:tabLst>
                          <a:tab pos="135255" algn="l"/>
                        </a:tabLst>
                      </a:pPr>
                      <a:r>
                        <a:rPr sz="1400" dirty="0">
                          <a:solidFill>
                            <a:srgbClr val="FF0000"/>
                          </a:solidFill>
                          <a:latin typeface="Times New Roman"/>
                          <a:cs typeface="Times New Roman"/>
                        </a:rPr>
                        <a:t>цели</a:t>
                      </a:r>
                      <a:r>
                        <a:rPr sz="1400" spc="-35" dirty="0">
                          <a:solidFill>
                            <a:srgbClr val="FF0000"/>
                          </a:solidFill>
                          <a:latin typeface="Times New Roman"/>
                          <a:cs typeface="Times New Roman"/>
                        </a:rPr>
                        <a:t> </a:t>
                      </a:r>
                      <a:r>
                        <a:rPr sz="1400" dirty="0">
                          <a:solidFill>
                            <a:srgbClr val="FF0000"/>
                          </a:solidFill>
                          <a:latin typeface="Times New Roman"/>
                          <a:cs typeface="Times New Roman"/>
                        </a:rPr>
                        <a:t>и</a:t>
                      </a:r>
                      <a:r>
                        <a:rPr sz="1400" spc="-20" dirty="0">
                          <a:solidFill>
                            <a:srgbClr val="FF0000"/>
                          </a:solidFill>
                          <a:latin typeface="Times New Roman"/>
                          <a:cs typeface="Times New Roman"/>
                        </a:rPr>
                        <a:t> </a:t>
                      </a:r>
                      <a:r>
                        <a:rPr sz="1400" spc="-10" dirty="0">
                          <a:solidFill>
                            <a:srgbClr val="FF0000"/>
                          </a:solidFill>
                          <a:latin typeface="Times New Roman"/>
                          <a:cs typeface="Times New Roman"/>
                        </a:rPr>
                        <a:t>задачи;</a:t>
                      </a:r>
                      <a:endParaRPr sz="1400" dirty="0">
                        <a:latin typeface="Times New Roman"/>
                        <a:cs typeface="Times New Roman"/>
                      </a:endParaRPr>
                    </a:p>
                    <a:p>
                      <a:pPr marL="134620" indent="-104139">
                        <a:lnSpc>
                          <a:spcPct val="100000"/>
                        </a:lnSpc>
                        <a:spcBef>
                          <a:spcPts val="254"/>
                        </a:spcBef>
                        <a:buChar char="-"/>
                        <a:tabLst>
                          <a:tab pos="135255" algn="l"/>
                        </a:tabLst>
                      </a:pPr>
                      <a:r>
                        <a:rPr sz="1400" dirty="0">
                          <a:solidFill>
                            <a:srgbClr val="FF0000"/>
                          </a:solidFill>
                          <a:latin typeface="Times New Roman"/>
                          <a:cs typeface="Times New Roman"/>
                        </a:rPr>
                        <a:t>принципы</a:t>
                      </a:r>
                      <a:r>
                        <a:rPr sz="1400" spc="-35" dirty="0">
                          <a:solidFill>
                            <a:srgbClr val="FF0000"/>
                          </a:solidFill>
                          <a:latin typeface="Times New Roman"/>
                          <a:cs typeface="Times New Roman"/>
                        </a:rPr>
                        <a:t> </a:t>
                      </a:r>
                      <a:r>
                        <a:rPr sz="1400" dirty="0">
                          <a:solidFill>
                            <a:srgbClr val="FF0000"/>
                          </a:solidFill>
                          <a:latin typeface="Times New Roman"/>
                          <a:cs typeface="Times New Roman"/>
                        </a:rPr>
                        <a:t>и </a:t>
                      </a:r>
                      <a:r>
                        <a:rPr sz="1400" spc="-20" dirty="0">
                          <a:solidFill>
                            <a:srgbClr val="FF0000"/>
                          </a:solidFill>
                          <a:latin typeface="Times New Roman"/>
                          <a:cs typeface="Times New Roman"/>
                        </a:rPr>
                        <a:t>подходы</a:t>
                      </a:r>
                      <a:r>
                        <a:rPr sz="1400" spc="-35" dirty="0">
                          <a:solidFill>
                            <a:srgbClr val="FF0000"/>
                          </a:solidFill>
                          <a:latin typeface="Times New Roman"/>
                          <a:cs typeface="Times New Roman"/>
                        </a:rPr>
                        <a:t> </a:t>
                      </a:r>
                      <a:r>
                        <a:rPr sz="1400" dirty="0">
                          <a:solidFill>
                            <a:srgbClr val="FF0000"/>
                          </a:solidFill>
                          <a:latin typeface="Times New Roman"/>
                          <a:cs typeface="Times New Roman"/>
                        </a:rPr>
                        <a:t>к</a:t>
                      </a:r>
                      <a:r>
                        <a:rPr sz="1400" spc="-5" dirty="0">
                          <a:solidFill>
                            <a:srgbClr val="FF0000"/>
                          </a:solidFill>
                          <a:latin typeface="Times New Roman"/>
                          <a:cs typeface="Times New Roman"/>
                        </a:rPr>
                        <a:t> формированию</a:t>
                      </a:r>
                      <a:r>
                        <a:rPr sz="1400" spc="-35" dirty="0">
                          <a:solidFill>
                            <a:srgbClr val="FF0000"/>
                          </a:solidFill>
                          <a:latin typeface="Times New Roman"/>
                          <a:cs typeface="Times New Roman"/>
                        </a:rPr>
                        <a:t> </a:t>
                      </a:r>
                      <a:r>
                        <a:rPr sz="1400" dirty="0">
                          <a:solidFill>
                            <a:srgbClr val="FF0000"/>
                          </a:solidFill>
                          <a:latin typeface="Times New Roman"/>
                          <a:cs typeface="Times New Roman"/>
                        </a:rPr>
                        <a:t>программы;</a:t>
                      </a:r>
                      <a:endParaRPr sz="1400" dirty="0">
                        <a:latin typeface="Times New Roman"/>
                        <a:cs typeface="Times New Roman"/>
                      </a:endParaRPr>
                    </a:p>
                    <a:p>
                      <a:pPr marL="31115" marR="864869">
                        <a:lnSpc>
                          <a:spcPct val="114999"/>
                        </a:lnSpc>
                      </a:pPr>
                      <a:r>
                        <a:rPr sz="1400" spc="-5" dirty="0">
                          <a:solidFill>
                            <a:srgbClr val="FF0000"/>
                          </a:solidFill>
                          <a:latin typeface="Times New Roman"/>
                          <a:cs typeface="Times New Roman"/>
                        </a:rPr>
                        <a:t>2.Планируемые</a:t>
                      </a:r>
                      <a:r>
                        <a:rPr sz="1400" spc="70" dirty="0">
                          <a:solidFill>
                            <a:srgbClr val="FF0000"/>
                          </a:solidFill>
                          <a:latin typeface="Times New Roman"/>
                          <a:cs typeface="Times New Roman"/>
                        </a:rPr>
                        <a:t> </a:t>
                      </a:r>
                      <a:r>
                        <a:rPr sz="1400" spc="-20" dirty="0">
                          <a:solidFill>
                            <a:srgbClr val="FF0000"/>
                          </a:solidFill>
                          <a:latin typeface="Times New Roman"/>
                          <a:cs typeface="Times New Roman"/>
                        </a:rPr>
                        <a:t>результаты,</a:t>
                      </a:r>
                      <a:r>
                        <a:rPr sz="1400" spc="85" dirty="0">
                          <a:solidFill>
                            <a:srgbClr val="FF0000"/>
                          </a:solidFill>
                          <a:latin typeface="Times New Roman"/>
                          <a:cs typeface="Times New Roman"/>
                        </a:rPr>
                        <a:t> </a:t>
                      </a:r>
                      <a:r>
                        <a:rPr sz="1400" spc="-5" dirty="0">
                          <a:solidFill>
                            <a:srgbClr val="FF0000"/>
                          </a:solidFill>
                          <a:latin typeface="Times New Roman"/>
                          <a:cs typeface="Times New Roman"/>
                        </a:rPr>
                        <a:t>представлены</a:t>
                      </a:r>
                      <a:r>
                        <a:rPr sz="1400" spc="70" dirty="0">
                          <a:solidFill>
                            <a:srgbClr val="FF0000"/>
                          </a:solidFill>
                          <a:latin typeface="Times New Roman"/>
                          <a:cs typeface="Times New Roman"/>
                        </a:rPr>
                        <a:t> </a:t>
                      </a:r>
                      <a:r>
                        <a:rPr sz="1400" dirty="0">
                          <a:solidFill>
                            <a:srgbClr val="FF0000"/>
                          </a:solidFill>
                          <a:latin typeface="Times New Roman"/>
                          <a:cs typeface="Times New Roman"/>
                        </a:rPr>
                        <a:t>в</a:t>
                      </a:r>
                      <a:r>
                        <a:rPr sz="1400" spc="65" dirty="0">
                          <a:solidFill>
                            <a:srgbClr val="FF0000"/>
                          </a:solidFill>
                          <a:latin typeface="Times New Roman"/>
                          <a:cs typeface="Times New Roman"/>
                        </a:rPr>
                        <a:t> </a:t>
                      </a:r>
                      <a:r>
                        <a:rPr sz="1400" dirty="0">
                          <a:solidFill>
                            <a:srgbClr val="FF0000"/>
                          </a:solidFill>
                          <a:latin typeface="Times New Roman"/>
                          <a:cs typeface="Times New Roman"/>
                        </a:rPr>
                        <a:t>виде</a:t>
                      </a:r>
                      <a:r>
                        <a:rPr sz="1400" spc="70" dirty="0">
                          <a:solidFill>
                            <a:srgbClr val="FF0000"/>
                          </a:solidFill>
                          <a:latin typeface="Times New Roman"/>
                          <a:cs typeface="Times New Roman"/>
                        </a:rPr>
                        <a:t> </a:t>
                      </a:r>
                      <a:r>
                        <a:rPr sz="1400" dirty="0">
                          <a:solidFill>
                            <a:srgbClr val="FF0000"/>
                          </a:solidFill>
                          <a:latin typeface="Times New Roman"/>
                          <a:cs typeface="Times New Roman"/>
                        </a:rPr>
                        <a:t>целевых</a:t>
                      </a:r>
                      <a:r>
                        <a:rPr sz="1400" spc="65" dirty="0">
                          <a:solidFill>
                            <a:srgbClr val="FF0000"/>
                          </a:solidFill>
                          <a:latin typeface="Times New Roman"/>
                          <a:cs typeface="Times New Roman"/>
                        </a:rPr>
                        <a:t> </a:t>
                      </a:r>
                      <a:r>
                        <a:rPr sz="1400" dirty="0">
                          <a:solidFill>
                            <a:srgbClr val="FF0000"/>
                          </a:solidFill>
                          <a:latin typeface="Times New Roman"/>
                          <a:cs typeface="Times New Roman"/>
                        </a:rPr>
                        <a:t>ориентиров </a:t>
                      </a:r>
                      <a:r>
                        <a:rPr sz="1400" spc="5" dirty="0">
                          <a:solidFill>
                            <a:srgbClr val="FF0000"/>
                          </a:solidFill>
                          <a:latin typeface="Times New Roman"/>
                          <a:cs typeface="Times New Roman"/>
                        </a:rPr>
                        <a:t> </a:t>
                      </a:r>
                      <a:r>
                        <a:rPr sz="1400" spc="-15" dirty="0">
                          <a:latin typeface="Times New Roman"/>
                          <a:cs typeface="Times New Roman"/>
                        </a:rPr>
                        <a:t>3.Подходы</a:t>
                      </a:r>
                      <a:r>
                        <a:rPr sz="1400" spc="-25" dirty="0">
                          <a:latin typeface="Times New Roman"/>
                          <a:cs typeface="Times New Roman"/>
                        </a:rPr>
                        <a:t> </a:t>
                      </a:r>
                      <a:r>
                        <a:rPr sz="1400" dirty="0">
                          <a:latin typeface="Times New Roman"/>
                          <a:cs typeface="Times New Roman"/>
                        </a:rPr>
                        <a:t>к</a:t>
                      </a:r>
                      <a:r>
                        <a:rPr sz="1400" spc="-5" dirty="0">
                          <a:latin typeface="Times New Roman"/>
                          <a:cs typeface="Times New Roman"/>
                        </a:rPr>
                        <a:t> </a:t>
                      </a:r>
                      <a:r>
                        <a:rPr sz="1400" spc="-10" dirty="0">
                          <a:latin typeface="Times New Roman"/>
                          <a:cs typeface="Times New Roman"/>
                        </a:rPr>
                        <a:t>педагогической</a:t>
                      </a:r>
                      <a:r>
                        <a:rPr sz="1400" spc="-15" dirty="0">
                          <a:latin typeface="Times New Roman"/>
                          <a:cs typeface="Times New Roman"/>
                        </a:rPr>
                        <a:t> </a:t>
                      </a:r>
                      <a:r>
                        <a:rPr sz="1400" spc="5" dirty="0">
                          <a:latin typeface="Times New Roman"/>
                          <a:cs typeface="Times New Roman"/>
                        </a:rPr>
                        <a:t>диагностики</a:t>
                      </a:r>
                      <a:r>
                        <a:rPr sz="1400" spc="-30" dirty="0">
                          <a:latin typeface="Times New Roman"/>
                          <a:cs typeface="Times New Roman"/>
                        </a:rPr>
                        <a:t> </a:t>
                      </a:r>
                      <a:r>
                        <a:rPr sz="1400" dirty="0">
                          <a:latin typeface="Times New Roman"/>
                          <a:cs typeface="Times New Roman"/>
                        </a:rPr>
                        <a:t>достижения</a:t>
                      </a:r>
                      <a:r>
                        <a:rPr sz="1400" spc="-10" dirty="0">
                          <a:latin typeface="Times New Roman"/>
                          <a:cs typeface="Times New Roman"/>
                        </a:rPr>
                        <a:t> </a:t>
                      </a:r>
                      <a:r>
                        <a:rPr sz="1400" spc="-5" dirty="0">
                          <a:latin typeface="Times New Roman"/>
                          <a:cs typeface="Times New Roman"/>
                        </a:rPr>
                        <a:t>планируемых</a:t>
                      </a:r>
                      <a:r>
                        <a:rPr sz="1400" spc="10" dirty="0">
                          <a:latin typeface="Times New Roman"/>
                          <a:cs typeface="Times New Roman"/>
                        </a:rPr>
                        <a:t> </a:t>
                      </a:r>
                      <a:r>
                        <a:rPr sz="1400" spc="-20" dirty="0">
                          <a:latin typeface="Times New Roman"/>
                          <a:cs typeface="Times New Roman"/>
                        </a:rPr>
                        <a:t>результатов.</a:t>
                      </a:r>
                      <a:endParaRPr sz="1400" dirty="0">
                        <a:latin typeface="Times New Roman"/>
                        <a:cs typeface="Times New Roman"/>
                      </a:endParaRPr>
                    </a:p>
                  </a:txBody>
                  <a:tcPr marL="0" marR="0" marT="69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2323936">
                <a:tc>
                  <a:txBody>
                    <a:bodyPr/>
                    <a:lstStyle/>
                    <a:p>
                      <a:pPr>
                        <a:lnSpc>
                          <a:spcPct val="100000"/>
                        </a:lnSpc>
                      </a:pPr>
                      <a:endParaRPr sz="1600" dirty="0">
                        <a:latin typeface="Times New Roman"/>
                        <a:cs typeface="Times New Roman"/>
                      </a:endParaRPr>
                    </a:p>
                    <a:p>
                      <a:pPr>
                        <a:lnSpc>
                          <a:spcPct val="100000"/>
                        </a:lnSpc>
                        <a:spcBef>
                          <a:spcPts val="50"/>
                        </a:spcBef>
                      </a:pPr>
                      <a:endParaRPr sz="2000" dirty="0">
                        <a:latin typeface="Times New Roman"/>
                        <a:cs typeface="Times New Roman"/>
                      </a:endParaRPr>
                    </a:p>
                    <a:p>
                      <a:pPr algn="ctr">
                        <a:lnSpc>
                          <a:spcPct val="100000"/>
                        </a:lnSpc>
                        <a:spcBef>
                          <a:spcPts val="5"/>
                        </a:spcBef>
                      </a:pPr>
                      <a:r>
                        <a:rPr sz="1500" b="1" spc="-15" dirty="0">
                          <a:latin typeface="Times New Roman"/>
                          <a:cs typeface="Times New Roman"/>
                        </a:rPr>
                        <a:t>Содержательный</a:t>
                      </a:r>
                      <a:endParaRPr sz="15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2890" indent="-231775">
                        <a:lnSpc>
                          <a:spcPct val="100000"/>
                        </a:lnSpc>
                        <a:spcBef>
                          <a:spcPts val="55"/>
                        </a:spcBef>
                        <a:buAutoNum type="arabicPeriod"/>
                        <a:tabLst>
                          <a:tab pos="262890" algn="l"/>
                        </a:tabLst>
                      </a:pPr>
                      <a:r>
                        <a:rPr sz="1400" spc="-10" dirty="0">
                          <a:solidFill>
                            <a:srgbClr val="FF0000"/>
                          </a:solidFill>
                          <a:latin typeface="Times New Roman"/>
                          <a:cs typeface="Times New Roman"/>
                        </a:rPr>
                        <a:t>Задачи</a:t>
                      </a:r>
                      <a:r>
                        <a:rPr sz="1400" spc="425" dirty="0">
                          <a:solidFill>
                            <a:srgbClr val="FF0000"/>
                          </a:solidFill>
                          <a:latin typeface="Times New Roman"/>
                          <a:cs typeface="Times New Roman"/>
                        </a:rPr>
                        <a:t> </a:t>
                      </a:r>
                      <a:r>
                        <a:rPr sz="1400" dirty="0">
                          <a:solidFill>
                            <a:srgbClr val="FF0000"/>
                          </a:solidFill>
                          <a:latin typeface="Times New Roman"/>
                          <a:cs typeface="Times New Roman"/>
                        </a:rPr>
                        <a:t>и</a:t>
                      </a:r>
                      <a:r>
                        <a:rPr sz="1400" spc="430" dirty="0">
                          <a:solidFill>
                            <a:srgbClr val="FF0000"/>
                          </a:solidFill>
                          <a:latin typeface="Times New Roman"/>
                          <a:cs typeface="Times New Roman"/>
                        </a:rPr>
                        <a:t> </a:t>
                      </a:r>
                      <a:r>
                        <a:rPr sz="1400" spc="-10" dirty="0">
                          <a:solidFill>
                            <a:srgbClr val="FF0000"/>
                          </a:solidFill>
                          <a:latin typeface="Times New Roman"/>
                          <a:cs typeface="Times New Roman"/>
                        </a:rPr>
                        <a:t>содержание</a:t>
                      </a:r>
                      <a:r>
                        <a:rPr sz="1400" spc="430" dirty="0">
                          <a:solidFill>
                            <a:srgbClr val="FF0000"/>
                          </a:solidFill>
                          <a:latin typeface="Times New Roman"/>
                          <a:cs typeface="Times New Roman"/>
                        </a:rPr>
                        <a:t> </a:t>
                      </a:r>
                      <a:r>
                        <a:rPr sz="1400" spc="-5" dirty="0">
                          <a:solidFill>
                            <a:srgbClr val="FF0000"/>
                          </a:solidFill>
                          <a:latin typeface="Times New Roman"/>
                          <a:cs typeface="Times New Roman"/>
                        </a:rPr>
                        <a:t>образовательной</a:t>
                      </a:r>
                      <a:r>
                        <a:rPr sz="1400" spc="430" dirty="0">
                          <a:solidFill>
                            <a:srgbClr val="FF0000"/>
                          </a:solidFill>
                          <a:latin typeface="Times New Roman"/>
                          <a:cs typeface="Times New Roman"/>
                        </a:rPr>
                        <a:t> </a:t>
                      </a:r>
                      <a:r>
                        <a:rPr sz="1400" dirty="0">
                          <a:solidFill>
                            <a:srgbClr val="FF0000"/>
                          </a:solidFill>
                          <a:latin typeface="Times New Roman"/>
                          <a:cs typeface="Times New Roman"/>
                        </a:rPr>
                        <a:t>деятельности</a:t>
                      </a:r>
                      <a:r>
                        <a:rPr sz="1400" spc="430" dirty="0">
                          <a:solidFill>
                            <a:srgbClr val="FF0000"/>
                          </a:solidFill>
                          <a:latin typeface="Times New Roman"/>
                          <a:cs typeface="Times New Roman"/>
                        </a:rPr>
                        <a:t> </a:t>
                      </a:r>
                      <a:r>
                        <a:rPr sz="1400" dirty="0">
                          <a:solidFill>
                            <a:srgbClr val="FF0000"/>
                          </a:solidFill>
                          <a:latin typeface="Times New Roman"/>
                          <a:cs typeface="Times New Roman"/>
                        </a:rPr>
                        <a:t>по</a:t>
                      </a:r>
                      <a:r>
                        <a:rPr sz="1400" spc="430" dirty="0">
                          <a:solidFill>
                            <a:srgbClr val="FF0000"/>
                          </a:solidFill>
                          <a:latin typeface="Times New Roman"/>
                          <a:cs typeface="Times New Roman"/>
                        </a:rPr>
                        <a:t> </a:t>
                      </a:r>
                      <a:r>
                        <a:rPr sz="1400" spc="-10" dirty="0">
                          <a:solidFill>
                            <a:srgbClr val="FF0000"/>
                          </a:solidFill>
                          <a:latin typeface="Times New Roman"/>
                          <a:cs typeface="Times New Roman"/>
                        </a:rPr>
                        <a:t>каждой</a:t>
                      </a:r>
                      <a:r>
                        <a:rPr sz="1400" spc="430" dirty="0">
                          <a:solidFill>
                            <a:srgbClr val="FF0000"/>
                          </a:solidFill>
                          <a:latin typeface="Times New Roman"/>
                          <a:cs typeface="Times New Roman"/>
                        </a:rPr>
                        <a:t> </a:t>
                      </a:r>
                      <a:r>
                        <a:rPr sz="1400" dirty="0">
                          <a:solidFill>
                            <a:srgbClr val="FF0000"/>
                          </a:solidFill>
                          <a:latin typeface="Times New Roman"/>
                          <a:cs typeface="Times New Roman"/>
                        </a:rPr>
                        <a:t>из</a:t>
                      </a:r>
                      <a:r>
                        <a:rPr sz="1400" spc="420" dirty="0">
                          <a:solidFill>
                            <a:srgbClr val="FF0000"/>
                          </a:solidFill>
                          <a:latin typeface="Times New Roman"/>
                          <a:cs typeface="Times New Roman"/>
                        </a:rPr>
                        <a:t> </a:t>
                      </a:r>
                      <a:r>
                        <a:rPr sz="1400" spc="-10" dirty="0">
                          <a:solidFill>
                            <a:srgbClr val="FF0000"/>
                          </a:solidFill>
                          <a:latin typeface="Times New Roman"/>
                          <a:cs typeface="Times New Roman"/>
                        </a:rPr>
                        <a:t>образовательных</a:t>
                      </a:r>
                      <a:endParaRPr sz="1400" dirty="0">
                        <a:latin typeface="Times New Roman"/>
                        <a:cs typeface="Times New Roman"/>
                      </a:endParaRPr>
                    </a:p>
                    <a:p>
                      <a:pPr marL="31115">
                        <a:lnSpc>
                          <a:spcPct val="100000"/>
                        </a:lnSpc>
                        <a:spcBef>
                          <a:spcPts val="254"/>
                        </a:spcBef>
                      </a:pPr>
                      <a:r>
                        <a:rPr sz="1400" spc="-5" dirty="0">
                          <a:solidFill>
                            <a:srgbClr val="FF0000"/>
                          </a:solidFill>
                          <a:latin typeface="Times New Roman"/>
                          <a:cs typeface="Times New Roman"/>
                        </a:rPr>
                        <a:t>областей</a:t>
                      </a:r>
                      <a:r>
                        <a:rPr sz="1400" spc="-25" dirty="0">
                          <a:solidFill>
                            <a:srgbClr val="FF0000"/>
                          </a:solidFill>
                          <a:latin typeface="Times New Roman"/>
                          <a:cs typeface="Times New Roman"/>
                        </a:rPr>
                        <a:t> </a:t>
                      </a:r>
                      <a:r>
                        <a:rPr sz="1400" dirty="0">
                          <a:solidFill>
                            <a:srgbClr val="FF0000"/>
                          </a:solidFill>
                          <a:latin typeface="Times New Roman"/>
                          <a:cs typeface="Times New Roman"/>
                        </a:rPr>
                        <a:t>для</a:t>
                      </a:r>
                      <a:r>
                        <a:rPr sz="1400" spc="-10" dirty="0">
                          <a:solidFill>
                            <a:srgbClr val="FF0000"/>
                          </a:solidFill>
                          <a:latin typeface="Times New Roman"/>
                          <a:cs typeface="Times New Roman"/>
                        </a:rPr>
                        <a:t> всех</a:t>
                      </a:r>
                      <a:r>
                        <a:rPr sz="1400" spc="5" dirty="0">
                          <a:solidFill>
                            <a:srgbClr val="FF0000"/>
                          </a:solidFill>
                          <a:latin typeface="Times New Roman"/>
                          <a:cs typeface="Times New Roman"/>
                        </a:rPr>
                        <a:t> </a:t>
                      </a:r>
                      <a:r>
                        <a:rPr sz="1400" dirty="0">
                          <a:solidFill>
                            <a:srgbClr val="FF0000"/>
                          </a:solidFill>
                          <a:latin typeface="Times New Roman"/>
                          <a:cs typeface="Times New Roman"/>
                        </a:rPr>
                        <a:t>возрастных</a:t>
                      </a:r>
                      <a:r>
                        <a:rPr sz="1400" spc="-40" dirty="0">
                          <a:solidFill>
                            <a:srgbClr val="FF0000"/>
                          </a:solidFill>
                          <a:latin typeface="Times New Roman"/>
                          <a:cs typeface="Times New Roman"/>
                        </a:rPr>
                        <a:t> </a:t>
                      </a:r>
                      <a:r>
                        <a:rPr sz="1400" spc="-5" dirty="0">
                          <a:solidFill>
                            <a:srgbClr val="FF0000"/>
                          </a:solidFill>
                          <a:latin typeface="Times New Roman"/>
                          <a:cs typeface="Times New Roman"/>
                        </a:rPr>
                        <a:t>групп.</a:t>
                      </a:r>
                      <a:endParaRPr sz="1400" dirty="0">
                        <a:latin typeface="Times New Roman"/>
                        <a:cs typeface="Times New Roman"/>
                      </a:endParaRPr>
                    </a:p>
                    <a:p>
                      <a:pPr marL="209550" indent="-178435">
                        <a:lnSpc>
                          <a:spcPct val="100000"/>
                        </a:lnSpc>
                        <a:spcBef>
                          <a:spcPts val="250"/>
                        </a:spcBef>
                        <a:buAutoNum type="arabicPeriod" startAt="2"/>
                        <a:tabLst>
                          <a:tab pos="209550" algn="l"/>
                        </a:tabLst>
                      </a:pPr>
                      <a:r>
                        <a:rPr sz="1400" spc="-5" dirty="0">
                          <a:latin typeface="Times New Roman"/>
                          <a:cs typeface="Times New Roman"/>
                        </a:rPr>
                        <a:t>Вариативные</a:t>
                      </a:r>
                      <a:r>
                        <a:rPr sz="1400" spc="-30" dirty="0">
                          <a:latin typeface="Times New Roman"/>
                          <a:cs typeface="Times New Roman"/>
                        </a:rPr>
                        <a:t> </a:t>
                      </a:r>
                      <a:r>
                        <a:rPr sz="1400" spc="-5" dirty="0">
                          <a:latin typeface="Times New Roman"/>
                          <a:cs typeface="Times New Roman"/>
                        </a:rPr>
                        <a:t>формы, </a:t>
                      </a:r>
                      <a:r>
                        <a:rPr sz="1400" spc="5" dirty="0">
                          <a:latin typeface="Times New Roman"/>
                          <a:cs typeface="Times New Roman"/>
                        </a:rPr>
                        <a:t>способы,</a:t>
                      </a:r>
                      <a:r>
                        <a:rPr sz="1400" spc="325" dirty="0">
                          <a:latin typeface="Times New Roman"/>
                          <a:cs typeface="Times New Roman"/>
                        </a:rPr>
                        <a:t> </a:t>
                      </a:r>
                      <a:r>
                        <a:rPr sz="1400" spc="-10" dirty="0">
                          <a:latin typeface="Times New Roman"/>
                          <a:cs typeface="Times New Roman"/>
                        </a:rPr>
                        <a:t>методы </a:t>
                      </a:r>
                      <a:r>
                        <a:rPr sz="1400" dirty="0">
                          <a:latin typeface="Times New Roman"/>
                          <a:cs typeface="Times New Roman"/>
                        </a:rPr>
                        <a:t>и</a:t>
                      </a:r>
                      <a:r>
                        <a:rPr sz="1400" spc="5" dirty="0">
                          <a:latin typeface="Times New Roman"/>
                          <a:cs typeface="Times New Roman"/>
                        </a:rPr>
                        <a:t> </a:t>
                      </a:r>
                      <a:r>
                        <a:rPr sz="1400" spc="-5" dirty="0">
                          <a:latin typeface="Times New Roman"/>
                          <a:cs typeface="Times New Roman"/>
                        </a:rPr>
                        <a:t>средства</a:t>
                      </a:r>
                      <a:r>
                        <a:rPr sz="1400" spc="10" dirty="0">
                          <a:latin typeface="Times New Roman"/>
                          <a:cs typeface="Times New Roman"/>
                        </a:rPr>
                        <a:t> </a:t>
                      </a:r>
                      <a:r>
                        <a:rPr sz="1400" dirty="0">
                          <a:latin typeface="Times New Roman"/>
                          <a:cs typeface="Times New Roman"/>
                        </a:rPr>
                        <a:t>реализации </a:t>
                      </a:r>
                      <a:r>
                        <a:rPr sz="1400" spc="-5" dirty="0">
                          <a:latin typeface="Times New Roman"/>
                          <a:cs typeface="Times New Roman"/>
                        </a:rPr>
                        <a:t>ФОП.</a:t>
                      </a:r>
                      <a:endParaRPr sz="1400" dirty="0">
                        <a:latin typeface="Times New Roman"/>
                        <a:cs typeface="Times New Roman"/>
                      </a:endParaRPr>
                    </a:p>
                    <a:p>
                      <a:pPr marL="209550" indent="-178435">
                        <a:lnSpc>
                          <a:spcPct val="100000"/>
                        </a:lnSpc>
                        <a:spcBef>
                          <a:spcPts val="254"/>
                        </a:spcBef>
                        <a:buAutoNum type="arabicPeriod" startAt="2"/>
                        <a:tabLst>
                          <a:tab pos="209550" algn="l"/>
                        </a:tabLst>
                      </a:pPr>
                      <a:r>
                        <a:rPr sz="1400" dirty="0">
                          <a:latin typeface="Times New Roman"/>
                          <a:cs typeface="Times New Roman"/>
                        </a:rPr>
                        <a:t>Особенности</a:t>
                      </a:r>
                      <a:r>
                        <a:rPr sz="1400" spc="-25" dirty="0">
                          <a:latin typeface="Times New Roman"/>
                          <a:cs typeface="Times New Roman"/>
                        </a:rPr>
                        <a:t> </a:t>
                      </a:r>
                      <a:r>
                        <a:rPr sz="1400" spc="-5" dirty="0">
                          <a:latin typeface="Times New Roman"/>
                          <a:cs typeface="Times New Roman"/>
                        </a:rPr>
                        <a:t>образовательной </a:t>
                      </a:r>
                      <a:r>
                        <a:rPr sz="1400" dirty="0">
                          <a:latin typeface="Times New Roman"/>
                          <a:cs typeface="Times New Roman"/>
                        </a:rPr>
                        <a:t>деятельности</a:t>
                      </a:r>
                      <a:r>
                        <a:rPr sz="1400" spc="5" dirty="0">
                          <a:latin typeface="Times New Roman"/>
                          <a:cs typeface="Times New Roman"/>
                        </a:rPr>
                        <a:t> </a:t>
                      </a:r>
                      <a:r>
                        <a:rPr sz="1400" dirty="0">
                          <a:latin typeface="Times New Roman"/>
                          <a:cs typeface="Times New Roman"/>
                        </a:rPr>
                        <a:t>разных</a:t>
                      </a:r>
                      <a:r>
                        <a:rPr sz="1400" spc="-25" dirty="0">
                          <a:latin typeface="Times New Roman"/>
                          <a:cs typeface="Times New Roman"/>
                        </a:rPr>
                        <a:t> </a:t>
                      </a:r>
                      <a:r>
                        <a:rPr sz="1400" dirty="0">
                          <a:latin typeface="Times New Roman"/>
                          <a:cs typeface="Times New Roman"/>
                        </a:rPr>
                        <a:t>видов</a:t>
                      </a:r>
                      <a:r>
                        <a:rPr sz="1400" spc="-5" dirty="0">
                          <a:latin typeface="Times New Roman"/>
                          <a:cs typeface="Times New Roman"/>
                        </a:rPr>
                        <a:t> </a:t>
                      </a:r>
                      <a:r>
                        <a:rPr sz="1400" dirty="0">
                          <a:latin typeface="Times New Roman"/>
                          <a:cs typeface="Times New Roman"/>
                        </a:rPr>
                        <a:t>и</a:t>
                      </a:r>
                      <a:r>
                        <a:rPr sz="1400" spc="-5" dirty="0">
                          <a:latin typeface="Times New Roman"/>
                          <a:cs typeface="Times New Roman"/>
                        </a:rPr>
                        <a:t> </a:t>
                      </a:r>
                      <a:r>
                        <a:rPr sz="1400" spc="-20" dirty="0">
                          <a:latin typeface="Times New Roman"/>
                          <a:cs typeface="Times New Roman"/>
                        </a:rPr>
                        <a:t>культурных</a:t>
                      </a:r>
                      <a:r>
                        <a:rPr sz="1400" spc="30" dirty="0">
                          <a:latin typeface="Times New Roman"/>
                          <a:cs typeface="Times New Roman"/>
                        </a:rPr>
                        <a:t> </a:t>
                      </a:r>
                      <a:r>
                        <a:rPr sz="1400" spc="-5" dirty="0">
                          <a:latin typeface="Times New Roman"/>
                          <a:cs typeface="Times New Roman"/>
                        </a:rPr>
                        <a:t>практик.</a:t>
                      </a:r>
                      <a:endParaRPr sz="1400" dirty="0">
                        <a:latin typeface="Times New Roman"/>
                        <a:cs typeface="Times New Roman"/>
                      </a:endParaRPr>
                    </a:p>
                    <a:p>
                      <a:pPr marL="209550" indent="-178435">
                        <a:lnSpc>
                          <a:spcPct val="100000"/>
                        </a:lnSpc>
                        <a:spcBef>
                          <a:spcPts val="250"/>
                        </a:spcBef>
                        <a:buAutoNum type="arabicPeriod" startAt="2"/>
                        <a:tabLst>
                          <a:tab pos="209550" algn="l"/>
                        </a:tabLst>
                      </a:pPr>
                      <a:r>
                        <a:rPr sz="1400" spc="5" dirty="0">
                          <a:latin typeface="Times New Roman"/>
                          <a:cs typeface="Times New Roman"/>
                        </a:rPr>
                        <a:t>Способы</a:t>
                      </a:r>
                      <a:r>
                        <a:rPr sz="1400" spc="-5" dirty="0">
                          <a:latin typeface="Times New Roman"/>
                          <a:cs typeface="Times New Roman"/>
                        </a:rPr>
                        <a:t> </a:t>
                      </a:r>
                      <a:r>
                        <a:rPr sz="1400" dirty="0">
                          <a:latin typeface="Times New Roman"/>
                          <a:cs typeface="Times New Roman"/>
                        </a:rPr>
                        <a:t>и</a:t>
                      </a:r>
                      <a:r>
                        <a:rPr sz="1400" spc="-30" dirty="0">
                          <a:latin typeface="Times New Roman"/>
                          <a:cs typeface="Times New Roman"/>
                        </a:rPr>
                        <a:t> </a:t>
                      </a:r>
                      <a:r>
                        <a:rPr sz="1400" spc="-5" dirty="0">
                          <a:latin typeface="Times New Roman"/>
                          <a:cs typeface="Times New Roman"/>
                        </a:rPr>
                        <a:t>направления</a:t>
                      </a:r>
                      <a:r>
                        <a:rPr sz="1400" spc="15" dirty="0">
                          <a:latin typeface="Times New Roman"/>
                          <a:cs typeface="Times New Roman"/>
                        </a:rPr>
                        <a:t> </a:t>
                      </a:r>
                      <a:r>
                        <a:rPr sz="1400" spc="-5" dirty="0">
                          <a:latin typeface="Times New Roman"/>
                          <a:cs typeface="Times New Roman"/>
                        </a:rPr>
                        <a:t>поддержки</a:t>
                      </a:r>
                      <a:r>
                        <a:rPr sz="1400" spc="-45" dirty="0">
                          <a:latin typeface="Times New Roman"/>
                          <a:cs typeface="Times New Roman"/>
                        </a:rPr>
                        <a:t> </a:t>
                      </a:r>
                      <a:r>
                        <a:rPr sz="1400" spc="-10" dirty="0">
                          <a:latin typeface="Times New Roman"/>
                          <a:cs typeface="Times New Roman"/>
                        </a:rPr>
                        <a:t>детской</a:t>
                      </a:r>
                      <a:r>
                        <a:rPr sz="1400" dirty="0">
                          <a:latin typeface="Times New Roman"/>
                          <a:cs typeface="Times New Roman"/>
                        </a:rPr>
                        <a:t> </a:t>
                      </a:r>
                      <a:r>
                        <a:rPr sz="1400" spc="-5" dirty="0">
                          <a:latin typeface="Times New Roman"/>
                          <a:cs typeface="Times New Roman"/>
                        </a:rPr>
                        <a:t>инициативы.</a:t>
                      </a:r>
                      <a:endParaRPr sz="1400" dirty="0">
                        <a:latin typeface="Times New Roman"/>
                        <a:cs typeface="Times New Roman"/>
                      </a:endParaRPr>
                    </a:p>
                    <a:p>
                      <a:pPr marL="209550" indent="-178435">
                        <a:lnSpc>
                          <a:spcPct val="100000"/>
                        </a:lnSpc>
                        <a:spcBef>
                          <a:spcPts val="250"/>
                        </a:spcBef>
                        <a:buAutoNum type="arabicPeriod" startAt="2"/>
                        <a:tabLst>
                          <a:tab pos="209550" algn="l"/>
                        </a:tabLst>
                      </a:pPr>
                      <a:r>
                        <a:rPr sz="1400" dirty="0">
                          <a:latin typeface="Times New Roman"/>
                          <a:cs typeface="Times New Roman"/>
                        </a:rPr>
                        <a:t>Особенности</a:t>
                      </a:r>
                      <a:r>
                        <a:rPr sz="1400" spc="-20" dirty="0">
                          <a:latin typeface="Times New Roman"/>
                          <a:cs typeface="Times New Roman"/>
                        </a:rPr>
                        <a:t> </a:t>
                      </a:r>
                      <a:r>
                        <a:rPr sz="1400" spc="-5" dirty="0">
                          <a:latin typeface="Times New Roman"/>
                          <a:cs typeface="Times New Roman"/>
                        </a:rPr>
                        <a:t>взаимодействия</a:t>
                      </a:r>
                      <a:r>
                        <a:rPr sz="1400" spc="10" dirty="0">
                          <a:latin typeface="Times New Roman"/>
                          <a:cs typeface="Times New Roman"/>
                        </a:rPr>
                        <a:t> </a:t>
                      </a:r>
                      <a:r>
                        <a:rPr sz="1400" spc="-10" dirty="0">
                          <a:latin typeface="Times New Roman"/>
                          <a:cs typeface="Times New Roman"/>
                        </a:rPr>
                        <a:t>педагогического</a:t>
                      </a:r>
                      <a:r>
                        <a:rPr sz="1400" spc="-25" dirty="0">
                          <a:latin typeface="Times New Roman"/>
                          <a:cs typeface="Times New Roman"/>
                        </a:rPr>
                        <a:t> </a:t>
                      </a:r>
                      <a:r>
                        <a:rPr sz="1400" spc="-15" dirty="0">
                          <a:latin typeface="Times New Roman"/>
                          <a:cs typeface="Times New Roman"/>
                        </a:rPr>
                        <a:t>коллектива</a:t>
                      </a:r>
                      <a:r>
                        <a:rPr sz="1400" spc="10" dirty="0">
                          <a:latin typeface="Times New Roman"/>
                          <a:cs typeface="Times New Roman"/>
                        </a:rPr>
                        <a:t> </a:t>
                      </a:r>
                      <a:r>
                        <a:rPr sz="1400" dirty="0">
                          <a:latin typeface="Times New Roman"/>
                          <a:cs typeface="Times New Roman"/>
                        </a:rPr>
                        <a:t>с</a:t>
                      </a:r>
                      <a:r>
                        <a:rPr sz="1400" spc="10" dirty="0">
                          <a:latin typeface="Times New Roman"/>
                          <a:cs typeface="Times New Roman"/>
                        </a:rPr>
                        <a:t> </a:t>
                      </a:r>
                      <a:r>
                        <a:rPr sz="1400" dirty="0">
                          <a:latin typeface="Times New Roman"/>
                          <a:cs typeface="Times New Roman"/>
                        </a:rPr>
                        <a:t>семьей</a:t>
                      </a:r>
                      <a:r>
                        <a:rPr sz="1400" spc="30" dirty="0">
                          <a:latin typeface="Times New Roman"/>
                          <a:cs typeface="Times New Roman"/>
                        </a:rPr>
                        <a:t> </a:t>
                      </a:r>
                      <a:r>
                        <a:rPr sz="1400" spc="-10" dirty="0">
                          <a:latin typeface="Times New Roman"/>
                          <a:cs typeface="Times New Roman"/>
                        </a:rPr>
                        <a:t>обучающихся.</a:t>
                      </a:r>
                      <a:endParaRPr sz="1400" dirty="0">
                        <a:latin typeface="Times New Roman"/>
                        <a:cs typeface="Times New Roman"/>
                      </a:endParaRPr>
                    </a:p>
                    <a:p>
                      <a:pPr marL="209550" indent="-178435">
                        <a:lnSpc>
                          <a:spcPct val="100000"/>
                        </a:lnSpc>
                        <a:spcBef>
                          <a:spcPts val="254"/>
                        </a:spcBef>
                        <a:buAutoNum type="arabicPeriod" startAt="2"/>
                        <a:tabLst>
                          <a:tab pos="209550" algn="l"/>
                        </a:tabLst>
                      </a:pPr>
                      <a:r>
                        <a:rPr sz="1400" spc="-5" dirty="0">
                          <a:latin typeface="Times New Roman"/>
                          <a:cs typeface="Times New Roman"/>
                        </a:rPr>
                        <a:t>Направления,</a:t>
                      </a:r>
                      <a:r>
                        <a:rPr sz="1400" spc="-10" dirty="0">
                          <a:latin typeface="Times New Roman"/>
                          <a:cs typeface="Times New Roman"/>
                        </a:rPr>
                        <a:t> задачи</a:t>
                      </a:r>
                      <a:r>
                        <a:rPr sz="1400" spc="-20" dirty="0">
                          <a:latin typeface="Times New Roman"/>
                          <a:cs typeface="Times New Roman"/>
                        </a:rPr>
                        <a:t> </a:t>
                      </a:r>
                      <a:r>
                        <a:rPr sz="1400" dirty="0">
                          <a:latin typeface="Times New Roman"/>
                          <a:cs typeface="Times New Roman"/>
                        </a:rPr>
                        <a:t>и</a:t>
                      </a:r>
                      <a:r>
                        <a:rPr sz="1400" spc="-20" dirty="0">
                          <a:latin typeface="Times New Roman"/>
                          <a:cs typeface="Times New Roman"/>
                        </a:rPr>
                        <a:t> </a:t>
                      </a:r>
                      <a:r>
                        <a:rPr sz="1400" dirty="0">
                          <a:latin typeface="Times New Roman"/>
                          <a:cs typeface="Times New Roman"/>
                        </a:rPr>
                        <a:t>содержание</a:t>
                      </a:r>
                      <a:r>
                        <a:rPr sz="1400" spc="-40" dirty="0">
                          <a:latin typeface="Times New Roman"/>
                          <a:cs typeface="Times New Roman"/>
                        </a:rPr>
                        <a:t> </a:t>
                      </a:r>
                      <a:r>
                        <a:rPr sz="1400" spc="-5" dirty="0">
                          <a:latin typeface="Times New Roman"/>
                          <a:cs typeface="Times New Roman"/>
                        </a:rPr>
                        <a:t>коррекционно-развивающей</a:t>
                      </a:r>
                      <a:r>
                        <a:rPr sz="1400" spc="-45" dirty="0">
                          <a:latin typeface="Times New Roman"/>
                          <a:cs typeface="Times New Roman"/>
                        </a:rPr>
                        <a:t> </a:t>
                      </a:r>
                      <a:r>
                        <a:rPr sz="1400" dirty="0">
                          <a:latin typeface="Times New Roman"/>
                          <a:cs typeface="Times New Roman"/>
                        </a:rPr>
                        <a:t>работы.</a:t>
                      </a:r>
                    </a:p>
                    <a:p>
                      <a:pPr marL="209550" indent="-178435">
                        <a:lnSpc>
                          <a:spcPts val="1650"/>
                        </a:lnSpc>
                        <a:spcBef>
                          <a:spcPts val="254"/>
                        </a:spcBef>
                        <a:buAutoNum type="arabicPeriod" startAt="2"/>
                        <a:tabLst>
                          <a:tab pos="209550" algn="l"/>
                        </a:tabLst>
                      </a:pPr>
                      <a:r>
                        <a:rPr sz="1400" spc="-5" dirty="0">
                          <a:solidFill>
                            <a:srgbClr val="FF0000"/>
                          </a:solidFill>
                          <a:latin typeface="Times New Roman"/>
                          <a:cs typeface="Times New Roman"/>
                        </a:rPr>
                        <a:t>Федеральная</a:t>
                      </a:r>
                      <a:r>
                        <a:rPr sz="1400" spc="-20" dirty="0">
                          <a:solidFill>
                            <a:srgbClr val="FF0000"/>
                          </a:solidFill>
                          <a:latin typeface="Times New Roman"/>
                          <a:cs typeface="Times New Roman"/>
                        </a:rPr>
                        <a:t> </a:t>
                      </a:r>
                      <a:r>
                        <a:rPr sz="1400" spc="-5" dirty="0">
                          <a:solidFill>
                            <a:srgbClr val="FF0000"/>
                          </a:solidFill>
                          <a:latin typeface="Times New Roman"/>
                          <a:cs typeface="Times New Roman"/>
                        </a:rPr>
                        <a:t>рабочая</a:t>
                      </a:r>
                      <a:r>
                        <a:rPr sz="1400" spc="-25" dirty="0">
                          <a:solidFill>
                            <a:srgbClr val="FF0000"/>
                          </a:solidFill>
                          <a:latin typeface="Times New Roman"/>
                          <a:cs typeface="Times New Roman"/>
                        </a:rPr>
                        <a:t> </a:t>
                      </a:r>
                      <a:r>
                        <a:rPr sz="1400" dirty="0">
                          <a:solidFill>
                            <a:srgbClr val="FF0000"/>
                          </a:solidFill>
                          <a:latin typeface="Times New Roman"/>
                          <a:cs typeface="Times New Roman"/>
                        </a:rPr>
                        <a:t>программа</a:t>
                      </a:r>
                      <a:r>
                        <a:rPr sz="1400" spc="-30" dirty="0">
                          <a:solidFill>
                            <a:srgbClr val="FF0000"/>
                          </a:solidFill>
                          <a:latin typeface="Times New Roman"/>
                          <a:cs typeface="Times New Roman"/>
                        </a:rPr>
                        <a:t> </a:t>
                      </a:r>
                      <a:r>
                        <a:rPr sz="1400" spc="5" dirty="0">
                          <a:solidFill>
                            <a:srgbClr val="FF0000"/>
                          </a:solidFill>
                          <a:latin typeface="Times New Roman"/>
                          <a:cs typeface="Times New Roman"/>
                        </a:rPr>
                        <a:t>воспитания</a:t>
                      </a:r>
                      <a:endParaRPr sz="1400" dirty="0">
                        <a:latin typeface="Times New Roman"/>
                        <a:cs typeface="Times New Roman"/>
                      </a:endParaRPr>
                    </a:p>
                  </a:txBody>
                  <a:tcPr marL="0" marR="0" marT="69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2369321">
                <a:tc>
                  <a:txBody>
                    <a:bodyPr/>
                    <a:lstStyle/>
                    <a:p>
                      <a:pPr>
                        <a:lnSpc>
                          <a:spcPct val="100000"/>
                        </a:lnSpc>
                        <a:spcBef>
                          <a:spcPts val="55"/>
                        </a:spcBef>
                      </a:pPr>
                      <a:endParaRPr sz="2000" dirty="0">
                        <a:latin typeface="Times New Roman"/>
                        <a:cs typeface="Times New Roman"/>
                      </a:endParaRPr>
                    </a:p>
                    <a:p>
                      <a:pPr algn="ctr">
                        <a:lnSpc>
                          <a:spcPct val="100000"/>
                        </a:lnSpc>
                      </a:pPr>
                      <a:r>
                        <a:rPr sz="1500" b="1" spc="-5" dirty="0">
                          <a:latin typeface="Times New Roman"/>
                          <a:cs typeface="Times New Roman"/>
                        </a:rPr>
                        <a:t>Организационный</a:t>
                      </a:r>
                      <a:endParaRPr sz="15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115">
                        <a:lnSpc>
                          <a:spcPct val="100000"/>
                        </a:lnSpc>
                        <a:spcBef>
                          <a:spcPts val="60"/>
                        </a:spcBef>
                      </a:pPr>
                      <a:r>
                        <a:rPr sz="1400" dirty="0">
                          <a:latin typeface="Times New Roman"/>
                          <a:cs typeface="Times New Roman"/>
                        </a:rPr>
                        <a:t>1.</a:t>
                      </a:r>
                      <a:r>
                        <a:rPr sz="1400" spc="-5" dirty="0">
                          <a:latin typeface="Times New Roman"/>
                          <a:cs typeface="Times New Roman"/>
                        </a:rPr>
                        <a:t> </a:t>
                      </a:r>
                      <a:r>
                        <a:rPr sz="1400" dirty="0">
                          <a:latin typeface="Times New Roman"/>
                          <a:cs typeface="Times New Roman"/>
                        </a:rPr>
                        <a:t>Описание </a:t>
                      </a:r>
                      <a:r>
                        <a:rPr sz="1400" spc="-5" dirty="0">
                          <a:latin typeface="Times New Roman"/>
                          <a:cs typeface="Times New Roman"/>
                        </a:rPr>
                        <a:t>условий</a:t>
                      </a:r>
                      <a:r>
                        <a:rPr sz="1400" spc="5" dirty="0">
                          <a:latin typeface="Times New Roman"/>
                          <a:cs typeface="Times New Roman"/>
                        </a:rPr>
                        <a:t> </a:t>
                      </a:r>
                      <a:r>
                        <a:rPr sz="1400" dirty="0">
                          <a:latin typeface="Times New Roman"/>
                          <a:cs typeface="Times New Roman"/>
                        </a:rPr>
                        <a:t>реализации программы:</a:t>
                      </a:r>
                    </a:p>
                    <a:p>
                      <a:pPr marL="134620" indent="-104139">
                        <a:lnSpc>
                          <a:spcPct val="100000"/>
                        </a:lnSpc>
                        <a:spcBef>
                          <a:spcPts val="250"/>
                        </a:spcBef>
                        <a:buChar char="-"/>
                        <a:tabLst>
                          <a:tab pos="135255" algn="l"/>
                        </a:tabLst>
                      </a:pPr>
                      <a:r>
                        <a:rPr sz="1400" spc="-10" dirty="0">
                          <a:latin typeface="Times New Roman"/>
                          <a:cs typeface="Times New Roman"/>
                        </a:rPr>
                        <a:t>психолого-педагогические</a:t>
                      </a:r>
                      <a:r>
                        <a:rPr sz="1400" spc="-20" dirty="0">
                          <a:latin typeface="Times New Roman"/>
                          <a:cs typeface="Times New Roman"/>
                        </a:rPr>
                        <a:t> </a:t>
                      </a:r>
                      <a:r>
                        <a:rPr sz="1400" dirty="0">
                          <a:latin typeface="Times New Roman"/>
                          <a:cs typeface="Times New Roman"/>
                        </a:rPr>
                        <a:t>условия;</a:t>
                      </a:r>
                    </a:p>
                    <a:p>
                      <a:pPr marL="134620" indent="-104139">
                        <a:lnSpc>
                          <a:spcPct val="100000"/>
                        </a:lnSpc>
                        <a:spcBef>
                          <a:spcPts val="254"/>
                        </a:spcBef>
                        <a:buChar char="-"/>
                        <a:tabLst>
                          <a:tab pos="135255" algn="l"/>
                        </a:tabLst>
                      </a:pPr>
                      <a:r>
                        <a:rPr sz="1400" spc="5" dirty="0">
                          <a:latin typeface="Times New Roman"/>
                          <a:cs typeface="Times New Roman"/>
                        </a:rPr>
                        <a:t>особенности</a:t>
                      </a:r>
                      <a:r>
                        <a:rPr sz="1400" spc="-60" dirty="0">
                          <a:latin typeface="Times New Roman"/>
                          <a:cs typeface="Times New Roman"/>
                        </a:rPr>
                        <a:t> </a:t>
                      </a:r>
                      <a:r>
                        <a:rPr sz="1400" dirty="0">
                          <a:latin typeface="Times New Roman"/>
                          <a:cs typeface="Times New Roman"/>
                        </a:rPr>
                        <a:t>организации</a:t>
                      </a:r>
                      <a:r>
                        <a:rPr sz="1400" spc="-15" dirty="0">
                          <a:latin typeface="Times New Roman"/>
                          <a:cs typeface="Times New Roman"/>
                        </a:rPr>
                        <a:t> </a:t>
                      </a:r>
                      <a:r>
                        <a:rPr sz="1400" spc="-5" dirty="0">
                          <a:latin typeface="Times New Roman"/>
                          <a:cs typeface="Times New Roman"/>
                        </a:rPr>
                        <a:t>РППС;</a:t>
                      </a:r>
                      <a:endParaRPr sz="1400" dirty="0">
                        <a:latin typeface="Times New Roman"/>
                        <a:cs typeface="Times New Roman"/>
                      </a:endParaRPr>
                    </a:p>
                    <a:p>
                      <a:pPr marL="31115" marR="21590">
                        <a:lnSpc>
                          <a:spcPts val="1930"/>
                        </a:lnSpc>
                        <a:spcBef>
                          <a:spcPts val="105"/>
                        </a:spcBef>
                        <a:buChar char="-"/>
                        <a:tabLst>
                          <a:tab pos="294640" algn="l"/>
                          <a:tab pos="295275" algn="l"/>
                          <a:tab pos="2454275" algn="l"/>
                          <a:tab pos="3608070" algn="l"/>
                          <a:tab pos="4254500" algn="l"/>
                          <a:tab pos="5865495" algn="l"/>
                        </a:tabLst>
                      </a:pPr>
                      <a:r>
                        <a:rPr sz="1400" spc="-15" dirty="0">
                          <a:latin typeface="Times New Roman"/>
                          <a:cs typeface="Times New Roman"/>
                        </a:rPr>
                        <a:t>м</a:t>
                      </a:r>
                      <a:r>
                        <a:rPr sz="1400" spc="-35" dirty="0">
                          <a:latin typeface="Times New Roman"/>
                          <a:cs typeface="Times New Roman"/>
                        </a:rPr>
                        <a:t>а</a:t>
                      </a:r>
                      <a:r>
                        <a:rPr sz="1400" dirty="0">
                          <a:latin typeface="Times New Roman"/>
                          <a:cs typeface="Times New Roman"/>
                        </a:rPr>
                        <a:t>тери</a:t>
                      </a:r>
                      <a:r>
                        <a:rPr sz="1400" spc="10" dirty="0">
                          <a:latin typeface="Times New Roman"/>
                          <a:cs typeface="Times New Roman"/>
                        </a:rPr>
                        <a:t>а</a:t>
                      </a:r>
                      <a:r>
                        <a:rPr sz="1400" spc="-5" dirty="0">
                          <a:latin typeface="Times New Roman"/>
                          <a:cs typeface="Times New Roman"/>
                        </a:rPr>
                        <a:t>ль</a:t>
                      </a:r>
                      <a:r>
                        <a:rPr sz="1400" spc="-10" dirty="0">
                          <a:latin typeface="Times New Roman"/>
                          <a:cs typeface="Times New Roman"/>
                        </a:rPr>
                        <a:t>н</a:t>
                      </a:r>
                      <a:r>
                        <a:rPr sz="1400" spc="5" dirty="0">
                          <a:latin typeface="Times New Roman"/>
                          <a:cs typeface="Times New Roman"/>
                        </a:rPr>
                        <a:t>о</a:t>
                      </a:r>
                      <a:r>
                        <a:rPr sz="1400" dirty="0">
                          <a:latin typeface="Times New Roman"/>
                          <a:cs typeface="Times New Roman"/>
                        </a:rPr>
                        <a:t>-т</a:t>
                      </a:r>
                      <a:r>
                        <a:rPr sz="1400" spc="-20" dirty="0">
                          <a:latin typeface="Times New Roman"/>
                          <a:cs typeface="Times New Roman"/>
                        </a:rPr>
                        <a:t>е</a:t>
                      </a:r>
                      <a:r>
                        <a:rPr sz="1400" dirty="0">
                          <a:latin typeface="Times New Roman"/>
                          <a:cs typeface="Times New Roman"/>
                        </a:rPr>
                        <a:t>хнич</a:t>
                      </a:r>
                      <a:r>
                        <a:rPr sz="1400" spc="40" dirty="0">
                          <a:latin typeface="Times New Roman"/>
                          <a:cs typeface="Times New Roman"/>
                        </a:rPr>
                        <a:t>е</a:t>
                      </a:r>
                      <a:r>
                        <a:rPr sz="1400" dirty="0">
                          <a:latin typeface="Times New Roman"/>
                          <a:cs typeface="Times New Roman"/>
                        </a:rPr>
                        <a:t>с</a:t>
                      </a:r>
                      <a:r>
                        <a:rPr sz="1400" spc="-80" dirty="0">
                          <a:latin typeface="Times New Roman"/>
                          <a:cs typeface="Times New Roman"/>
                        </a:rPr>
                        <a:t>к</a:t>
                      </a:r>
                      <a:r>
                        <a:rPr sz="1400" spc="15" dirty="0">
                          <a:latin typeface="Times New Roman"/>
                          <a:cs typeface="Times New Roman"/>
                        </a:rPr>
                        <a:t>о</a:t>
                      </a:r>
                      <a:r>
                        <a:rPr sz="1400" dirty="0">
                          <a:latin typeface="Times New Roman"/>
                          <a:cs typeface="Times New Roman"/>
                        </a:rPr>
                        <a:t>е	о</a:t>
                      </a:r>
                      <a:r>
                        <a:rPr sz="1400" spc="-20" dirty="0">
                          <a:latin typeface="Times New Roman"/>
                          <a:cs typeface="Times New Roman"/>
                        </a:rPr>
                        <a:t>б</a:t>
                      </a:r>
                      <a:r>
                        <a:rPr sz="1400" spc="35" dirty="0">
                          <a:latin typeface="Times New Roman"/>
                          <a:cs typeface="Times New Roman"/>
                        </a:rPr>
                        <a:t>е</a:t>
                      </a:r>
                      <a:r>
                        <a:rPr sz="1400" spc="-15" dirty="0">
                          <a:latin typeface="Times New Roman"/>
                          <a:cs typeface="Times New Roman"/>
                        </a:rPr>
                        <a:t>с</a:t>
                      </a:r>
                      <a:r>
                        <a:rPr sz="1400" dirty="0">
                          <a:latin typeface="Times New Roman"/>
                          <a:cs typeface="Times New Roman"/>
                        </a:rPr>
                        <a:t>п</a:t>
                      </a:r>
                      <a:r>
                        <a:rPr sz="1400" spc="-35" dirty="0">
                          <a:latin typeface="Times New Roman"/>
                          <a:cs typeface="Times New Roman"/>
                        </a:rPr>
                        <a:t>е</a:t>
                      </a:r>
                      <a:r>
                        <a:rPr sz="1400" spc="-10" dirty="0">
                          <a:latin typeface="Times New Roman"/>
                          <a:cs typeface="Times New Roman"/>
                        </a:rPr>
                        <a:t>ч</a:t>
                      </a:r>
                      <a:r>
                        <a:rPr sz="1400" dirty="0">
                          <a:latin typeface="Times New Roman"/>
                          <a:cs typeface="Times New Roman"/>
                        </a:rPr>
                        <a:t>ение	</a:t>
                      </a:r>
                      <a:r>
                        <a:rPr sz="1400" spc="5" dirty="0">
                          <a:latin typeface="Times New Roman"/>
                          <a:cs typeface="Times New Roman"/>
                        </a:rPr>
                        <a:t>Ф</a:t>
                      </a:r>
                      <a:r>
                        <a:rPr sz="1400" spc="-10" dirty="0">
                          <a:latin typeface="Times New Roman"/>
                          <a:cs typeface="Times New Roman"/>
                        </a:rPr>
                        <a:t>ОП</a:t>
                      </a:r>
                      <a:r>
                        <a:rPr sz="1400" dirty="0">
                          <a:latin typeface="Times New Roman"/>
                          <a:cs typeface="Times New Roman"/>
                        </a:rPr>
                        <a:t>,	о</a:t>
                      </a:r>
                      <a:r>
                        <a:rPr sz="1400" spc="-20" dirty="0">
                          <a:latin typeface="Times New Roman"/>
                          <a:cs typeface="Times New Roman"/>
                        </a:rPr>
                        <a:t>б</a:t>
                      </a:r>
                      <a:r>
                        <a:rPr sz="1400" spc="35" dirty="0">
                          <a:latin typeface="Times New Roman"/>
                          <a:cs typeface="Times New Roman"/>
                        </a:rPr>
                        <a:t>е</a:t>
                      </a:r>
                      <a:r>
                        <a:rPr sz="1400" dirty="0">
                          <a:latin typeface="Times New Roman"/>
                          <a:cs typeface="Times New Roman"/>
                        </a:rPr>
                        <a:t>сп</a:t>
                      </a:r>
                      <a:r>
                        <a:rPr sz="1400" spc="-35" dirty="0">
                          <a:latin typeface="Times New Roman"/>
                          <a:cs typeface="Times New Roman"/>
                        </a:rPr>
                        <a:t>е</a:t>
                      </a:r>
                      <a:r>
                        <a:rPr sz="1400" dirty="0">
                          <a:latin typeface="Times New Roman"/>
                          <a:cs typeface="Times New Roman"/>
                        </a:rPr>
                        <a:t>че</a:t>
                      </a:r>
                      <a:r>
                        <a:rPr sz="1400" spc="-5" dirty="0">
                          <a:latin typeface="Times New Roman"/>
                          <a:cs typeface="Times New Roman"/>
                        </a:rPr>
                        <a:t>н</a:t>
                      </a:r>
                      <a:r>
                        <a:rPr sz="1400" spc="-10" dirty="0">
                          <a:latin typeface="Times New Roman"/>
                          <a:cs typeface="Times New Roman"/>
                        </a:rPr>
                        <a:t>н</a:t>
                      </a:r>
                      <a:r>
                        <a:rPr sz="1400" spc="40" dirty="0">
                          <a:latin typeface="Times New Roman"/>
                          <a:cs typeface="Times New Roman"/>
                        </a:rPr>
                        <a:t>о</a:t>
                      </a:r>
                      <a:r>
                        <a:rPr sz="1400" dirty="0">
                          <a:latin typeface="Times New Roman"/>
                          <a:cs typeface="Times New Roman"/>
                        </a:rPr>
                        <a:t>сть	ме</a:t>
                      </a:r>
                      <a:r>
                        <a:rPr sz="1400" spc="-25" dirty="0">
                          <a:latin typeface="Times New Roman"/>
                          <a:cs typeface="Times New Roman"/>
                        </a:rPr>
                        <a:t>т</a:t>
                      </a:r>
                      <a:r>
                        <a:rPr sz="1400" spc="-45" dirty="0">
                          <a:latin typeface="Times New Roman"/>
                          <a:cs typeface="Times New Roman"/>
                        </a:rPr>
                        <a:t>о</a:t>
                      </a:r>
                      <a:r>
                        <a:rPr sz="1400" dirty="0">
                          <a:latin typeface="Times New Roman"/>
                          <a:cs typeface="Times New Roman"/>
                        </a:rPr>
                        <a:t>д</a:t>
                      </a:r>
                      <a:r>
                        <a:rPr sz="1400" spc="-10" dirty="0">
                          <a:latin typeface="Times New Roman"/>
                          <a:cs typeface="Times New Roman"/>
                        </a:rPr>
                        <a:t>и</a:t>
                      </a:r>
                      <a:r>
                        <a:rPr sz="1400" dirty="0">
                          <a:latin typeface="Times New Roman"/>
                          <a:cs typeface="Times New Roman"/>
                        </a:rPr>
                        <a:t>ч</a:t>
                      </a:r>
                      <a:r>
                        <a:rPr sz="1400" spc="35" dirty="0">
                          <a:latin typeface="Times New Roman"/>
                          <a:cs typeface="Times New Roman"/>
                        </a:rPr>
                        <a:t>е</a:t>
                      </a:r>
                      <a:r>
                        <a:rPr sz="1400" spc="-15" dirty="0">
                          <a:latin typeface="Times New Roman"/>
                          <a:cs typeface="Times New Roman"/>
                        </a:rPr>
                        <a:t>с</a:t>
                      </a:r>
                      <a:r>
                        <a:rPr sz="1400" dirty="0">
                          <a:latin typeface="Times New Roman"/>
                          <a:cs typeface="Times New Roman"/>
                        </a:rPr>
                        <a:t>к</a:t>
                      </a:r>
                      <a:r>
                        <a:rPr sz="1400" spc="5" dirty="0">
                          <a:latin typeface="Times New Roman"/>
                          <a:cs typeface="Times New Roman"/>
                        </a:rPr>
                        <a:t>и</a:t>
                      </a:r>
                      <a:r>
                        <a:rPr sz="1400" spc="-15" dirty="0">
                          <a:latin typeface="Times New Roman"/>
                          <a:cs typeface="Times New Roman"/>
                        </a:rPr>
                        <a:t>м</a:t>
                      </a:r>
                      <a:r>
                        <a:rPr sz="1400" dirty="0">
                          <a:latin typeface="Times New Roman"/>
                          <a:cs typeface="Times New Roman"/>
                        </a:rPr>
                        <a:t>и  </a:t>
                      </a:r>
                      <a:r>
                        <a:rPr sz="1400" spc="-5" dirty="0">
                          <a:latin typeface="Times New Roman"/>
                          <a:cs typeface="Times New Roman"/>
                        </a:rPr>
                        <a:t>материалами</a:t>
                      </a:r>
                      <a:r>
                        <a:rPr sz="1400" spc="-10" dirty="0">
                          <a:latin typeface="Times New Roman"/>
                          <a:cs typeface="Times New Roman"/>
                        </a:rPr>
                        <a:t> </a:t>
                      </a:r>
                      <a:r>
                        <a:rPr sz="1400" dirty="0">
                          <a:latin typeface="Times New Roman"/>
                          <a:cs typeface="Times New Roman"/>
                        </a:rPr>
                        <a:t>и</a:t>
                      </a:r>
                      <a:r>
                        <a:rPr sz="1400" spc="-5" dirty="0">
                          <a:latin typeface="Times New Roman"/>
                          <a:cs typeface="Times New Roman"/>
                        </a:rPr>
                        <a:t> средствами</a:t>
                      </a:r>
                      <a:r>
                        <a:rPr sz="1400" spc="5" dirty="0">
                          <a:latin typeface="Times New Roman"/>
                          <a:cs typeface="Times New Roman"/>
                        </a:rPr>
                        <a:t> </a:t>
                      </a:r>
                      <a:r>
                        <a:rPr sz="1400" spc="-10" dirty="0">
                          <a:latin typeface="Times New Roman"/>
                          <a:cs typeface="Times New Roman"/>
                        </a:rPr>
                        <a:t>обучения</a:t>
                      </a:r>
                      <a:r>
                        <a:rPr sz="1400" spc="-20" dirty="0">
                          <a:latin typeface="Times New Roman"/>
                          <a:cs typeface="Times New Roman"/>
                        </a:rPr>
                        <a:t> </a:t>
                      </a:r>
                      <a:r>
                        <a:rPr sz="1400" dirty="0">
                          <a:latin typeface="Times New Roman"/>
                          <a:cs typeface="Times New Roman"/>
                        </a:rPr>
                        <a:t>и </a:t>
                      </a:r>
                      <a:r>
                        <a:rPr sz="1400" spc="5" dirty="0">
                          <a:latin typeface="Times New Roman"/>
                          <a:cs typeface="Times New Roman"/>
                        </a:rPr>
                        <a:t>воспитания;</a:t>
                      </a:r>
                      <a:endParaRPr sz="1400" dirty="0">
                        <a:latin typeface="Times New Roman"/>
                        <a:cs typeface="Times New Roman"/>
                      </a:endParaRPr>
                    </a:p>
                    <a:p>
                      <a:pPr marL="31115" marR="23495">
                        <a:lnSpc>
                          <a:spcPts val="1930"/>
                        </a:lnSpc>
                        <a:spcBef>
                          <a:spcPts val="10"/>
                        </a:spcBef>
                        <a:buClr>
                          <a:srgbClr val="000000"/>
                        </a:buClr>
                        <a:buChar char="-"/>
                        <a:tabLst>
                          <a:tab pos="219710" algn="l"/>
                          <a:tab pos="220345" algn="l"/>
                          <a:tab pos="1221105" algn="l"/>
                          <a:tab pos="2033905" algn="l"/>
                          <a:tab pos="3268345" algn="l"/>
                          <a:tab pos="4471035" algn="l"/>
                          <a:tab pos="5903595" algn="l"/>
                        </a:tabLst>
                      </a:pPr>
                      <a:r>
                        <a:rPr sz="1400" dirty="0">
                          <a:solidFill>
                            <a:srgbClr val="FF0000"/>
                          </a:solidFill>
                          <a:latin typeface="Times New Roman"/>
                          <a:cs typeface="Times New Roman"/>
                        </a:rPr>
                        <a:t>п</a:t>
                      </a:r>
                      <a:r>
                        <a:rPr sz="1400" spc="-10" dirty="0">
                          <a:solidFill>
                            <a:srgbClr val="FF0000"/>
                          </a:solidFill>
                          <a:latin typeface="Times New Roman"/>
                          <a:cs typeface="Times New Roman"/>
                        </a:rPr>
                        <a:t>р</a:t>
                      </a:r>
                      <a:r>
                        <a:rPr sz="1400" dirty="0">
                          <a:solidFill>
                            <a:srgbClr val="FF0000"/>
                          </a:solidFill>
                          <a:latin typeface="Times New Roman"/>
                          <a:cs typeface="Times New Roman"/>
                        </a:rPr>
                        <a:t>име</a:t>
                      </a:r>
                      <a:r>
                        <a:rPr sz="1400" spc="-10" dirty="0">
                          <a:solidFill>
                            <a:srgbClr val="FF0000"/>
                          </a:solidFill>
                          <a:latin typeface="Times New Roman"/>
                          <a:cs typeface="Times New Roman"/>
                        </a:rPr>
                        <a:t>рн</a:t>
                      </a:r>
                      <a:r>
                        <a:rPr sz="1400" dirty="0">
                          <a:solidFill>
                            <a:srgbClr val="FF0000"/>
                          </a:solidFill>
                          <a:latin typeface="Times New Roman"/>
                          <a:cs typeface="Times New Roman"/>
                        </a:rPr>
                        <a:t>ый	п</a:t>
                      </a:r>
                      <a:r>
                        <a:rPr sz="1400" spc="-15" dirty="0">
                          <a:solidFill>
                            <a:srgbClr val="FF0000"/>
                          </a:solidFill>
                          <a:latin typeface="Times New Roman"/>
                          <a:cs typeface="Times New Roman"/>
                        </a:rPr>
                        <a:t>е</a:t>
                      </a:r>
                      <a:r>
                        <a:rPr sz="1400" dirty="0">
                          <a:solidFill>
                            <a:srgbClr val="FF0000"/>
                          </a:solidFill>
                          <a:latin typeface="Times New Roman"/>
                          <a:cs typeface="Times New Roman"/>
                        </a:rPr>
                        <a:t>р</a:t>
                      </a:r>
                      <a:r>
                        <a:rPr sz="1400" spc="-50" dirty="0">
                          <a:solidFill>
                            <a:srgbClr val="FF0000"/>
                          </a:solidFill>
                          <a:latin typeface="Times New Roman"/>
                          <a:cs typeface="Times New Roman"/>
                        </a:rPr>
                        <a:t>е</a:t>
                      </a:r>
                      <a:r>
                        <a:rPr sz="1400" dirty="0">
                          <a:solidFill>
                            <a:srgbClr val="FF0000"/>
                          </a:solidFill>
                          <a:latin typeface="Times New Roman"/>
                          <a:cs typeface="Times New Roman"/>
                        </a:rPr>
                        <a:t>че</a:t>
                      </a:r>
                      <a:r>
                        <a:rPr sz="1400" spc="5" dirty="0">
                          <a:solidFill>
                            <a:srgbClr val="FF0000"/>
                          </a:solidFill>
                          <a:latin typeface="Times New Roman"/>
                          <a:cs typeface="Times New Roman"/>
                        </a:rPr>
                        <a:t>н</a:t>
                      </a:r>
                      <a:r>
                        <a:rPr sz="1400" dirty="0">
                          <a:solidFill>
                            <a:srgbClr val="FF0000"/>
                          </a:solidFill>
                          <a:latin typeface="Times New Roman"/>
                          <a:cs typeface="Times New Roman"/>
                        </a:rPr>
                        <a:t>ь	</a:t>
                      </a:r>
                      <a:r>
                        <a:rPr sz="1400" spc="-5" dirty="0">
                          <a:solidFill>
                            <a:srgbClr val="FF0000"/>
                          </a:solidFill>
                          <a:latin typeface="Times New Roman"/>
                          <a:cs typeface="Times New Roman"/>
                        </a:rPr>
                        <a:t>л</a:t>
                      </a:r>
                      <a:r>
                        <a:rPr sz="1400" dirty="0">
                          <a:solidFill>
                            <a:srgbClr val="FF0000"/>
                          </a:solidFill>
                          <a:latin typeface="Times New Roman"/>
                          <a:cs typeface="Times New Roman"/>
                        </a:rPr>
                        <a:t>итер</a:t>
                      </a:r>
                      <a:r>
                        <a:rPr sz="1400" spc="-35" dirty="0">
                          <a:solidFill>
                            <a:srgbClr val="FF0000"/>
                          </a:solidFill>
                          <a:latin typeface="Times New Roman"/>
                          <a:cs typeface="Times New Roman"/>
                        </a:rPr>
                        <a:t>а</a:t>
                      </a:r>
                      <a:r>
                        <a:rPr sz="1400" spc="-30" dirty="0">
                          <a:solidFill>
                            <a:srgbClr val="FF0000"/>
                          </a:solidFill>
                          <a:latin typeface="Times New Roman"/>
                          <a:cs typeface="Times New Roman"/>
                        </a:rPr>
                        <a:t>т</a:t>
                      </a:r>
                      <a:r>
                        <a:rPr sz="1400" spc="-20" dirty="0">
                          <a:solidFill>
                            <a:srgbClr val="FF0000"/>
                          </a:solidFill>
                          <a:latin typeface="Times New Roman"/>
                          <a:cs typeface="Times New Roman"/>
                        </a:rPr>
                        <a:t>у</a:t>
                      </a:r>
                      <a:r>
                        <a:rPr sz="1400" dirty="0">
                          <a:solidFill>
                            <a:srgbClr val="FF0000"/>
                          </a:solidFill>
                          <a:latin typeface="Times New Roman"/>
                          <a:cs typeface="Times New Roman"/>
                        </a:rPr>
                        <a:t>рн</a:t>
                      </a:r>
                      <a:r>
                        <a:rPr sz="1400" spc="-10" dirty="0">
                          <a:solidFill>
                            <a:srgbClr val="FF0000"/>
                          </a:solidFill>
                          <a:latin typeface="Times New Roman"/>
                          <a:cs typeface="Times New Roman"/>
                        </a:rPr>
                        <a:t>ых</a:t>
                      </a:r>
                      <a:r>
                        <a:rPr sz="1400" dirty="0">
                          <a:solidFill>
                            <a:srgbClr val="FF0000"/>
                          </a:solidFill>
                          <a:latin typeface="Times New Roman"/>
                          <a:cs typeface="Times New Roman"/>
                        </a:rPr>
                        <a:t>,	</a:t>
                      </a:r>
                      <a:r>
                        <a:rPr sz="1400" spc="10" dirty="0">
                          <a:solidFill>
                            <a:srgbClr val="FF0000"/>
                          </a:solidFill>
                          <a:latin typeface="Times New Roman"/>
                          <a:cs typeface="Times New Roman"/>
                        </a:rPr>
                        <a:t>м</a:t>
                      </a:r>
                      <a:r>
                        <a:rPr sz="1400" spc="-20" dirty="0">
                          <a:solidFill>
                            <a:srgbClr val="FF0000"/>
                          </a:solidFill>
                          <a:latin typeface="Times New Roman"/>
                          <a:cs typeface="Times New Roman"/>
                        </a:rPr>
                        <a:t>у</a:t>
                      </a:r>
                      <a:r>
                        <a:rPr sz="1400" dirty="0">
                          <a:solidFill>
                            <a:srgbClr val="FF0000"/>
                          </a:solidFill>
                          <a:latin typeface="Times New Roman"/>
                          <a:cs typeface="Times New Roman"/>
                        </a:rPr>
                        <a:t>зы</a:t>
                      </a:r>
                      <a:r>
                        <a:rPr sz="1400" spc="-25" dirty="0">
                          <a:solidFill>
                            <a:srgbClr val="FF0000"/>
                          </a:solidFill>
                          <a:latin typeface="Times New Roman"/>
                          <a:cs typeface="Times New Roman"/>
                        </a:rPr>
                        <a:t>к</a:t>
                      </a:r>
                      <a:r>
                        <a:rPr sz="1400" spc="10" dirty="0">
                          <a:solidFill>
                            <a:srgbClr val="FF0000"/>
                          </a:solidFill>
                          <a:latin typeface="Times New Roman"/>
                          <a:cs typeface="Times New Roman"/>
                        </a:rPr>
                        <a:t>а</a:t>
                      </a:r>
                      <a:r>
                        <a:rPr sz="1400" spc="-5" dirty="0">
                          <a:solidFill>
                            <a:srgbClr val="FF0000"/>
                          </a:solidFill>
                          <a:latin typeface="Times New Roman"/>
                          <a:cs typeface="Times New Roman"/>
                        </a:rPr>
                        <a:t>ль</a:t>
                      </a:r>
                      <a:r>
                        <a:rPr sz="1400" dirty="0">
                          <a:solidFill>
                            <a:srgbClr val="FF0000"/>
                          </a:solidFill>
                          <a:latin typeface="Times New Roman"/>
                          <a:cs typeface="Times New Roman"/>
                        </a:rPr>
                        <a:t>н</a:t>
                      </a:r>
                      <a:r>
                        <a:rPr sz="1400" spc="-10" dirty="0">
                          <a:solidFill>
                            <a:srgbClr val="FF0000"/>
                          </a:solidFill>
                          <a:latin typeface="Times New Roman"/>
                          <a:cs typeface="Times New Roman"/>
                        </a:rPr>
                        <a:t>ы</a:t>
                      </a:r>
                      <a:r>
                        <a:rPr sz="1400" dirty="0">
                          <a:solidFill>
                            <a:srgbClr val="FF0000"/>
                          </a:solidFill>
                          <a:latin typeface="Times New Roman"/>
                          <a:cs typeface="Times New Roman"/>
                        </a:rPr>
                        <a:t>х,	</a:t>
                      </a:r>
                      <a:r>
                        <a:rPr sz="1400" spc="-45" dirty="0">
                          <a:solidFill>
                            <a:srgbClr val="FF0000"/>
                          </a:solidFill>
                          <a:latin typeface="Times New Roman"/>
                          <a:cs typeface="Times New Roman"/>
                        </a:rPr>
                        <a:t>х</a:t>
                      </a:r>
                      <a:r>
                        <a:rPr sz="1400" spc="-105" dirty="0">
                          <a:solidFill>
                            <a:srgbClr val="FF0000"/>
                          </a:solidFill>
                          <a:latin typeface="Times New Roman"/>
                          <a:cs typeface="Times New Roman"/>
                        </a:rPr>
                        <a:t>у</a:t>
                      </a:r>
                      <a:r>
                        <a:rPr sz="1400" dirty="0">
                          <a:solidFill>
                            <a:srgbClr val="FF0000"/>
                          </a:solidFill>
                          <a:latin typeface="Times New Roman"/>
                          <a:cs typeface="Times New Roman"/>
                        </a:rPr>
                        <a:t>д</a:t>
                      </a:r>
                      <a:r>
                        <a:rPr sz="1400" spc="-45" dirty="0">
                          <a:solidFill>
                            <a:srgbClr val="FF0000"/>
                          </a:solidFill>
                          <a:latin typeface="Times New Roman"/>
                          <a:cs typeface="Times New Roman"/>
                        </a:rPr>
                        <a:t>о</a:t>
                      </a:r>
                      <a:r>
                        <a:rPr sz="1400" spc="-25" dirty="0">
                          <a:solidFill>
                            <a:srgbClr val="FF0000"/>
                          </a:solidFill>
                          <a:latin typeface="Times New Roman"/>
                          <a:cs typeface="Times New Roman"/>
                        </a:rPr>
                        <a:t>ж</a:t>
                      </a:r>
                      <a:r>
                        <a:rPr sz="1400" spc="35" dirty="0">
                          <a:solidFill>
                            <a:srgbClr val="FF0000"/>
                          </a:solidFill>
                          <a:latin typeface="Times New Roman"/>
                          <a:cs typeface="Times New Roman"/>
                        </a:rPr>
                        <a:t>е</a:t>
                      </a:r>
                      <a:r>
                        <a:rPr sz="1400" dirty="0">
                          <a:solidFill>
                            <a:srgbClr val="FF0000"/>
                          </a:solidFill>
                          <a:latin typeface="Times New Roman"/>
                          <a:cs typeface="Times New Roman"/>
                        </a:rPr>
                        <a:t>ст</a:t>
                      </a:r>
                      <a:r>
                        <a:rPr sz="1400" spc="-20" dirty="0">
                          <a:solidFill>
                            <a:srgbClr val="FF0000"/>
                          </a:solidFill>
                          <a:latin typeface="Times New Roman"/>
                          <a:cs typeface="Times New Roman"/>
                        </a:rPr>
                        <a:t>в</a:t>
                      </a:r>
                      <a:r>
                        <a:rPr sz="1400" dirty="0">
                          <a:solidFill>
                            <a:srgbClr val="FF0000"/>
                          </a:solidFill>
                          <a:latin typeface="Times New Roman"/>
                          <a:cs typeface="Times New Roman"/>
                        </a:rPr>
                        <a:t>ен</a:t>
                      </a:r>
                      <a:r>
                        <a:rPr sz="1400" spc="-10" dirty="0">
                          <a:solidFill>
                            <a:srgbClr val="FF0000"/>
                          </a:solidFill>
                          <a:latin typeface="Times New Roman"/>
                          <a:cs typeface="Times New Roman"/>
                        </a:rPr>
                        <a:t>н</a:t>
                      </a:r>
                      <a:r>
                        <a:rPr sz="1400" dirty="0">
                          <a:solidFill>
                            <a:srgbClr val="FF0000"/>
                          </a:solidFill>
                          <a:latin typeface="Times New Roman"/>
                          <a:cs typeface="Times New Roman"/>
                        </a:rPr>
                        <a:t>ых,	а</a:t>
                      </a:r>
                      <a:r>
                        <a:rPr sz="1400" spc="-10" dirty="0">
                          <a:solidFill>
                            <a:srgbClr val="FF0000"/>
                          </a:solidFill>
                          <a:latin typeface="Times New Roman"/>
                          <a:cs typeface="Times New Roman"/>
                        </a:rPr>
                        <a:t>ни</a:t>
                      </a:r>
                      <a:r>
                        <a:rPr sz="1400" spc="-15" dirty="0">
                          <a:solidFill>
                            <a:srgbClr val="FF0000"/>
                          </a:solidFill>
                          <a:latin typeface="Times New Roman"/>
                          <a:cs typeface="Times New Roman"/>
                        </a:rPr>
                        <a:t>м</a:t>
                      </a:r>
                      <a:r>
                        <a:rPr sz="1400" dirty="0">
                          <a:solidFill>
                            <a:srgbClr val="FF0000"/>
                          </a:solidFill>
                          <a:latin typeface="Times New Roman"/>
                          <a:cs typeface="Times New Roman"/>
                        </a:rPr>
                        <a:t>аци</a:t>
                      </a:r>
                      <a:r>
                        <a:rPr sz="1400" spc="-10" dirty="0">
                          <a:solidFill>
                            <a:srgbClr val="FF0000"/>
                          </a:solidFill>
                          <a:latin typeface="Times New Roman"/>
                          <a:cs typeface="Times New Roman"/>
                        </a:rPr>
                        <a:t>о</a:t>
                      </a:r>
                      <a:r>
                        <a:rPr sz="1400" dirty="0">
                          <a:solidFill>
                            <a:srgbClr val="FF0000"/>
                          </a:solidFill>
                          <a:latin typeface="Times New Roman"/>
                          <a:cs typeface="Times New Roman"/>
                        </a:rPr>
                        <a:t>н</a:t>
                      </a:r>
                      <a:r>
                        <a:rPr sz="1400" spc="-10" dirty="0">
                          <a:solidFill>
                            <a:srgbClr val="FF0000"/>
                          </a:solidFill>
                          <a:latin typeface="Times New Roman"/>
                          <a:cs typeface="Times New Roman"/>
                        </a:rPr>
                        <a:t>ны</a:t>
                      </a:r>
                      <a:r>
                        <a:rPr sz="1400" dirty="0">
                          <a:solidFill>
                            <a:srgbClr val="FF0000"/>
                          </a:solidFill>
                          <a:latin typeface="Times New Roman"/>
                          <a:cs typeface="Times New Roman"/>
                        </a:rPr>
                        <a:t>х  </a:t>
                      </a:r>
                      <a:r>
                        <a:rPr sz="1400" spc="-5" dirty="0">
                          <a:solidFill>
                            <a:srgbClr val="FF0000"/>
                          </a:solidFill>
                          <a:latin typeface="Times New Roman"/>
                          <a:cs typeface="Times New Roman"/>
                        </a:rPr>
                        <a:t>произведений</a:t>
                      </a:r>
                      <a:r>
                        <a:rPr sz="1400" spc="-30" dirty="0">
                          <a:solidFill>
                            <a:srgbClr val="FF0000"/>
                          </a:solidFill>
                          <a:latin typeface="Times New Roman"/>
                          <a:cs typeface="Times New Roman"/>
                        </a:rPr>
                        <a:t> </a:t>
                      </a:r>
                      <a:r>
                        <a:rPr sz="1400" dirty="0">
                          <a:solidFill>
                            <a:srgbClr val="FF0000"/>
                          </a:solidFill>
                          <a:latin typeface="Times New Roman"/>
                          <a:cs typeface="Times New Roman"/>
                        </a:rPr>
                        <a:t>для реализации</a:t>
                      </a:r>
                      <a:r>
                        <a:rPr sz="1400" spc="-15" dirty="0">
                          <a:solidFill>
                            <a:srgbClr val="FF0000"/>
                          </a:solidFill>
                          <a:latin typeface="Times New Roman"/>
                          <a:cs typeface="Times New Roman"/>
                        </a:rPr>
                        <a:t> </a:t>
                      </a:r>
                      <a:r>
                        <a:rPr sz="1400" dirty="0">
                          <a:solidFill>
                            <a:srgbClr val="FF0000"/>
                          </a:solidFill>
                          <a:latin typeface="Times New Roman"/>
                          <a:cs typeface="Times New Roman"/>
                        </a:rPr>
                        <a:t>ФОП;</a:t>
                      </a:r>
                      <a:endParaRPr sz="1400" dirty="0">
                        <a:latin typeface="Times New Roman"/>
                        <a:cs typeface="Times New Roman"/>
                      </a:endParaRPr>
                    </a:p>
                    <a:p>
                      <a:pPr marL="134620" indent="-104139">
                        <a:lnSpc>
                          <a:spcPct val="100000"/>
                        </a:lnSpc>
                        <a:spcBef>
                          <a:spcPts val="145"/>
                        </a:spcBef>
                        <a:buChar char="-"/>
                        <a:tabLst>
                          <a:tab pos="135255" algn="l"/>
                        </a:tabLst>
                      </a:pPr>
                      <a:r>
                        <a:rPr sz="1400" spc="-5" dirty="0">
                          <a:latin typeface="Times New Roman"/>
                          <a:cs typeface="Times New Roman"/>
                        </a:rPr>
                        <a:t>кадровые</a:t>
                      </a:r>
                      <a:r>
                        <a:rPr sz="1400" spc="-65" dirty="0">
                          <a:latin typeface="Times New Roman"/>
                          <a:cs typeface="Times New Roman"/>
                        </a:rPr>
                        <a:t> </a:t>
                      </a:r>
                      <a:r>
                        <a:rPr sz="1400" dirty="0">
                          <a:latin typeface="Times New Roman"/>
                          <a:cs typeface="Times New Roman"/>
                        </a:rPr>
                        <a:t>условия;</a:t>
                      </a:r>
                    </a:p>
                    <a:p>
                      <a:pPr marL="166370" indent="-135255">
                        <a:lnSpc>
                          <a:spcPct val="100000"/>
                        </a:lnSpc>
                        <a:spcBef>
                          <a:spcPts val="250"/>
                        </a:spcBef>
                        <a:buSzPct val="92857"/>
                        <a:buAutoNum type="arabicPeriod" startAt="2"/>
                        <a:tabLst>
                          <a:tab pos="166370" algn="l"/>
                        </a:tabLst>
                      </a:pPr>
                      <a:r>
                        <a:rPr sz="1400" spc="-5" dirty="0">
                          <a:latin typeface="Times New Roman"/>
                          <a:cs typeface="Times New Roman"/>
                        </a:rPr>
                        <a:t>Режим</a:t>
                      </a:r>
                      <a:r>
                        <a:rPr sz="1400" spc="-30" dirty="0">
                          <a:latin typeface="Times New Roman"/>
                          <a:cs typeface="Times New Roman"/>
                        </a:rPr>
                        <a:t> </a:t>
                      </a:r>
                      <a:r>
                        <a:rPr sz="1400" dirty="0">
                          <a:latin typeface="Times New Roman"/>
                          <a:cs typeface="Times New Roman"/>
                        </a:rPr>
                        <a:t>и</a:t>
                      </a:r>
                      <a:r>
                        <a:rPr sz="1400" spc="-5" dirty="0">
                          <a:latin typeface="Times New Roman"/>
                          <a:cs typeface="Times New Roman"/>
                        </a:rPr>
                        <a:t> </a:t>
                      </a:r>
                      <a:r>
                        <a:rPr sz="1400" dirty="0">
                          <a:latin typeface="Times New Roman"/>
                          <a:cs typeface="Times New Roman"/>
                        </a:rPr>
                        <a:t>распорядок</a:t>
                      </a:r>
                      <a:r>
                        <a:rPr sz="1400" spc="-45" dirty="0">
                          <a:latin typeface="Times New Roman"/>
                          <a:cs typeface="Times New Roman"/>
                        </a:rPr>
                        <a:t> </a:t>
                      </a:r>
                      <a:r>
                        <a:rPr sz="1400" spc="5" dirty="0">
                          <a:latin typeface="Times New Roman"/>
                          <a:cs typeface="Times New Roman"/>
                        </a:rPr>
                        <a:t>дня</a:t>
                      </a:r>
                      <a:r>
                        <a:rPr sz="1400" spc="-20" dirty="0">
                          <a:latin typeface="Times New Roman"/>
                          <a:cs typeface="Times New Roman"/>
                        </a:rPr>
                        <a:t> </a:t>
                      </a:r>
                      <a:r>
                        <a:rPr sz="1400" dirty="0">
                          <a:latin typeface="Times New Roman"/>
                          <a:cs typeface="Times New Roman"/>
                        </a:rPr>
                        <a:t>в </a:t>
                      </a:r>
                      <a:r>
                        <a:rPr sz="1400" spc="-10" dirty="0">
                          <a:latin typeface="Times New Roman"/>
                          <a:cs typeface="Times New Roman"/>
                        </a:rPr>
                        <a:t>дошкольных</a:t>
                      </a:r>
                      <a:r>
                        <a:rPr sz="1400" spc="-35" dirty="0">
                          <a:latin typeface="Times New Roman"/>
                          <a:cs typeface="Times New Roman"/>
                        </a:rPr>
                        <a:t> </a:t>
                      </a:r>
                      <a:r>
                        <a:rPr sz="1400" spc="-5" dirty="0">
                          <a:latin typeface="Times New Roman"/>
                          <a:cs typeface="Times New Roman"/>
                        </a:rPr>
                        <a:t>группах.</a:t>
                      </a:r>
                      <a:endParaRPr sz="1400" dirty="0">
                        <a:latin typeface="Times New Roman"/>
                        <a:cs typeface="Times New Roman"/>
                      </a:endParaRPr>
                    </a:p>
                    <a:p>
                      <a:pPr marL="166370" indent="-135890">
                        <a:lnSpc>
                          <a:spcPts val="1645"/>
                        </a:lnSpc>
                        <a:spcBef>
                          <a:spcPts val="254"/>
                        </a:spcBef>
                        <a:buSzPct val="92857"/>
                        <a:buAutoNum type="arabicPeriod" startAt="2"/>
                        <a:tabLst>
                          <a:tab pos="167005" algn="l"/>
                        </a:tabLst>
                      </a:pPr>
                      <a:r>
                        <a:rPr sz="1400" spc="-5" dirty="0">
                          <a:solidFill>
                            <a:srgbClr val="FF0000"/>
                          </a:solidFill>
                          <a:latin typeface="Times New Roman"/>
                          <a:cs typeface="Times New Roman"/>
                        </a:rPr>
                        <a:t>Федеральный</a:t>
                      </a:r>
                      <a:r>
                        <a:rPr sz="1400" spc="-40" dirty="0">
                          <a:solidFill>
                            <a:srgbClr val="FF0000"/>
                          </a:solidFill>
                          <a:latin typeface="Times New Roman"/>
                          <a:cs typeface="Times New Roman"/>
                        </a:rPr>
                        <a:t> </a:t>
                      </a:r>
                      <a:r>
                        <a:rPr sz="1400" dirty="0">
                          <a:solidFill>
                            <a:srgbClr val="FF0000"/>
                          </a:solidFill>
                          <a:latin typeface="Times New Roman"/>
                          <a:cs typeface="Times New Roman"/>
                        </a:rPr>
                        <a:t>календарный</a:t>
                      </a:r>
                      <a:r>
                        <a:rPr sz="1400" spc="-30" dirty="0">
                          <a:solidFill>
                            <a:srgbClr val="FF0000"/>
                          </a:solidFill>
                          <a:latin typeface="Times New Roman"/>
                          <a:cs typeface="Times New Roman"/>
                        </a:rPr>
                        <a:t> </a:t>
                      </a:r>
                      <a:r>
                        <a:rPr sz="1400" spc="-5" dirty="0">
                          <a:solidFill>
                            <a:srgbClr val="FF0000"/>
                          </a:solidFill>
                          <a:latin typeface="Times New Roman"/>
                          <a:cs typeface="Times New Roman"/>
                        </a:rPr>
                        <a:t>план </a:t>
                      </a:r>
                      <a:r>
                        <a:rPr sz="1400" dirty="0">
                          <a:solidFill>
                            <a:srgbClr val="FF0000"/>
                          </a:solidFill>
                          <a:latin typeface="Times New Roman"/>
                          <a:cs typeface="Times New Roman"/>
                        </a:rPr>
                        <a:t>воспитательной</a:t>
                      </a:r>
                      <a:r>
                        <a:rPr sz="1400" spc="-20" dirty="0">
                          <a:solidFill>
                            <a:srgbClr val="FF0000"/>
                          </a:solidFill>
                          <a:latin typeface="Times New Roman"/>
                          <a:cs typeface="Times New Roman"/>
                        </a:rPr>
                        <a:t> </a:t>
                      </a:r>
                      <a:r>
                        <a:rPr sz="1400" dirty="0">
                          <a:solidFill>
                            <a:srgbClr val="FF0000"/>
                          </a:solidFill>
                          <a:latin typeface="Times New Roman"/>
                          <a:cs typeface="Times New Roman"/>
                        </a:rPr>
                        <a:t>работы.</a:t>
                      </a:r>
                      <a:endParaRPr sz="1400" dirty="0">
                        <a:latin typeface="Times New Roman"/>
                        <a:cs typeface="Times New Roman"/>
                      </a:endParaRPr>
                    </a:p>
                  </a:txBody>
                  <a:tcPr marL="0" marR="0" marT="76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52877" y="295732"/>
            <a:ext cx="4240530" cy="697230"/>
          </a:xfrm>
          <a:prstGeom prst="rect">
            <a:avLst/>
          </a:prstGeom>
        </p:spPr>
        <p:txBody>
          <a:bodyPr vert="horz" wrap="square" lIns="0" tIns="13335" rIns="0" bIns="0" rtlCol="0">
            <a:spAutoFit/>
          </a:bodyPr>
          <a:lstStyle/>
          <a:p>
            <a:pPr marL="12700">
              <a:lnSpc>
                <a:spcPct val="100000"/>
              </a:lnSpc>
              <a:spcBef>
                <a:spcPts val="105"/>
              </a:spcBef>
            </a:pPr>
            <a:r>
              <a:rPr sz="4400" spc="-15" dirty="0"/>
              <a:t>Структура</a:t>
            </a:r>
            <a:r>
              <a:rPr sz="4400" spc="-85" dirty="0"/>
              <a:t> </a:t>
            </a:r>
            <a:r>
              <a:rPr sz="4400" spc="15" dirty="0"/>
              <a:t>ФОП</a:t>
            </a:r>
            <a:endParaRPr sz="4400" dirty="0"/>
          </a:p>
        </p:txBody>
      </p:sp>
      <p:pic>
        <p:nvPicPr>
          <p:cNvPr id="3" name="object 3"/>
          <p:cNvPicPr/>
          <p:nvPr/>
        </p:nvPicPr>
        <p:blipFill>
          <a:blip r:embed="rId2" cstate="print"/>
          <a:stretch>
            <a:fillRect/>
          </a:stretch>
        </p:blipFill>
        <p:spPr>
          <a:xfrm>
            <a:off x="1750314" y="1828800"/>
            <a:ext cx="5643371" cy="295503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85800"/>
            <a:ext cx="8077200" cy="5562600"/>
          </a:xfrm>
        </p:spPr>
        <p:txBody>
          <a:bodyPr>
            <a:normAutofit/>
          </a:bodyPr>
          <a:lstStyle/>
          <a:p>
            <a:r>
              <a:rPr lang="ru-RU" sz="2000" dirty="0">
                <a:solidFill>
                  <a:srgbClr val="002060"/>
                </a:solidFill>
                <a:latin typeface="Times New Roman" pitchFamily="18" charset="0"/>
                <a:cs typeface="Times New Roman" pitchFamily="18" charset="0"/>
              </a:rPr>
              <a:t>- Материально-техническое обеспечение Программы, обеспеченность методическими материалами и средствами обучения и воспитания;  </a:t>
            </a:r>
            <a:r>
              <a:rPr lang="ru-RU" sz="2000" b="1" dirty="0">
                <a:solidFill>
                  <a:srgbClr val="002060"/>
                </a:solidFill>
                <a:latin typeface="Times New Roman" pitchFamily="18" charset="0"/>
                <a:cs typeface="Times New Roman" pitchFamily="18" charset="0"/>
              </a:rPr>
              <a:t>Примерный перечень литературных, музыкальных, художественных, анимационных произведений для реализации Программы;</a:t>
            </a:r>
            <a:br>
              <a:rPr lang="ru-RU" sz="20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-Кадровые условия реализации Программы;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Примерный режим и распорядок дня в дошкольных группах; </a:t>
            </a:r>
            <a:r>
              <a:rPr lang="ru-RU" sz="2000" b="1" dirty="0">
                <a:solidFill>
                  <a:srgbClr val="002060"/>
                </a:solidFill>
                <a:latin typeface="Times New Roman" pitchFamily="18" charset="0"/>
                <a:cs typeface="Times New Roman" pitchFamily="18" charset="0"/>
              </a:rPr>
              <a:t>Федеральный календарный план воспитательной.</a:t>
            </a:r>
          </a:p>
        </p:txBody>
      </p:sp>
    </p:spTree>
    <p:extLst>
      <p:ext uri="{BB962C8B-B14F-4D97-AF65-F5344CB8AC3E}">
        <p14:creationId xmlns:p14="http://schemas.microsoft.com/office/powerpoint/2010/main" val="3623676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800" b="1" dirty="0">
                <a:solidFill>
                  <a:srgbClr val="002060"/>
                </a:solidFill>
                <a:latin typeface="Times New Roman" pitchFamily="18" charset="0"/>
                <a:cs typeface="Times New Roman" pitchFamily="18" charset="0"/>
              </a:rPr>
              <a:t>Цель ФОП ДО: </a:t>
            </a:r>
            <a:r>
              <a:rPr lang="ru-RU" sz="2800" dirty="0">
                <a:solidFill>
                  <a:srgbClr val="002060"/>
                </a:solidFill>
                <a:latin typeface="Times New Roman" pitchFamily="18" charset="0"/>
                <a:cs typeface="Times New Roman" pitchFamily="18" charset="0"/>
              </a:rPr>
              <a:t> </a:t>
            </a:r>
            <a:br>
              <a:rPr lang="ru-RU" sz="28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a:t>
            </a:r>
            <a:br>
              <a:rPr lang="ru-RU" sz="2000" b="1" dirty="0"/>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73360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457200"/>
            <a:ext cx="7467600" cy="5791200"/>
          </a:xfrm>
        </p:spPr>
        <p:txBody>
          <a:bodyPr>
            <a:normAutofit fontScale="90000"/>
          </a:bodyPr>
          <a:lstStyle/>
          <a:p>
            <a:pPr lvl="0"/>
            <a:r>
              <a:rPr lang="ru-RU" sz="3100" b="1" dirty="0">
                <a:solidFill>
                  <a:srgbClr val="002060"/>
                </a:solidFill>
                <a:latin typeface="Times New Roman" pitchFamily="18" charset="0"/>
                <a:cs typeface="Times New Roman" pitchFamily="18" charset="0"/>
              </a:rPr>
              <a:t>Задачи ФОП ДО (новое):</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1. Обеспечить </a:t>
            </a:r>
            <a:r>
              <a:rPr lang="ru-RU" sz="2400" b="1" dirty="0">
                <a:solidFill>
                  <a:srgbClr val="002060"/>
                </a:solidFill>
                <a:latin typeface="Times New Roman" pitchFamily="18" charset="0"/>
                <a:cs typeface="Times New Roman" pitchFamily="18" charset="0"/>
              </a:rPr>
              <a:t>единые</a:t>
            </a:r>
            <a:r>
              <a:rPr lang="ru-RU" sz="2400" dirty="0">
                <a:solidFill>
                  <a:srgbClr val="002060"/>
                </a:solidFill>
                <a:latin typeface="Times New Roman" pitchFamily="18" charset="0"/>
                <a:cs typeface="Times New Roman" pitchFamily="18" charset="0"/>
              </a:rPr>
              <a:t> для России </a:t>
            </a:r>
            <a:r>
              <a:rPr lang="ru-RU" sz="2400" b="1" dirty="0">
                <a:solidFill>
                  <a:srgbClr val="002060"/>
                </a:solidFill>
                <a:latin typeface="Times New Roman" pitchFamily="18" charset="0"/>
                <a:cs typeface="Times New Roman" pitchFamily="18" charset="0"/>
              </a:rPr>
              <a:t>содержание</a:t>
            </a:r>
            <a:r>
              <a:rPr lang="ru-RU" sz="2400" dirty="0">
                <a:solidFill>
                  <a:srgbClr val="002060"/>
                </a:solidFill>
                <a:latin typeface="Times New Roman" pitchFamily="18" charset="0"/>
                <a:cs typeface="Times New Roman" pitchFamily="18" charset="0"/>
              </a:rPr>
              <a:t> дошкольного образования </a:t>
            </a:r>
            <a:r>
              <a:rPr lang="ru-RU" sz="2400" b="1" dirty="0">
                <a:solidFill>
                  <a:srgbClr val="002060"/>
                </a:solidFill>
                <a:latin typeface="Times New Roman" pitchFamily="18" charset="0"/>
                <a:cs typeface="Times New Roman" pitchFamily="18" charset="0"/>
              </a:rPr>
              <a:t>планируемые результаты</a:t>
            </a:r>
            <a:r>
              <a:rPr lang="ru-RU" sz="2400" dirty="0">
                <a:solidFill>
                  <a:srgbClr val="002060"/>
                </a:solidFill>
                <a:latin typeface="Times New Roman" pitchFamily="18" charset="0"/>
                <a:cs typeface="Times New Roman" pitchFamily="18" charset="0"/>
              </a:rPr>
              <a:t> освоения образовательной программы</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2. Приобщать детей в соответствии с возрастными особенностями </a:t>
            </a:r>
            <a:r>
              <a:rPr lang="ru-RU" sz="2400" b="1" dirty="0">
                <a:solidFill>
                  <a:srgbClr val="002060"/>
                </a:solidFill>
                <a:latin typeface="Times New Roman" pitchFamily="18" charset="0"/>
                <a:cs typeface="Times New Roman" pitchFamily="18" charset="0"/>
              </a:rPr>
              <a:t>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3. Обеспечить </a:t>
            </a:r>
            <a:r>
              <a:rPr lang="ru-RU" sz="2400" b="1" dirty="0">
                <a:solidFill>
                  <a:srgbClr val="002060"/>
                </a:solidFill>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a:t>
            </a:r>
            <a:r>
              <a:rPr lang="ru-RU" sz="2400" dirty="0">
                <a:solidFill>
                  <a:srgbClr val="002060"/>
                </a:solidFill>
                <a:latin typeface="Times New Roman" pitchFamily="18" charset="0"/>
                <a:cs typeface="Times New Roman" pitchFamily="18" charset="0"/>
              </a:rPr>
              <a:t> ими образовательных программ начального общего образования</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10714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457200"/>
            <a:ext cx="7848600" cy="5867400"/>
          </a:xfrm>
        </p:spPr>
        <p:txBody>
          <a:bodyPr>
            <a:normAutofit fontScale="90000"/>
          </a:bodyPr>
          <a:lstStyle/>
          <a:p>
            <a:r>
              <a:rPr lang="ru-RU" sz="2000" b="1" dirty="0">
                <a:solidFill>
                  <a:srgbClr val="002060"/>
                </a:solidFill>
                <a:latin typeface="Times New Roman" pitchFamily="18" charset="0"/>
                <a:cs typeface="Times New Roman" pitchFamily="18" charset="0"/>
              </a:rPr>
              <a:t>Принципы ФОП ДО: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Ребенок </a:t>
            </a:r>
            <a:r>
              <a:rPr lang="ru-RU" sz="2000" dirty="0">
                <a:solidFill>
                  <a:srgbClr val="002060"/>
                </a:solidFill>
                <a:latin typeface="Times New Roman" pitchFamily="18" charset="0"/>
                <a:cs typeface="Times New Roman" pitchFamily="18" charset="0"/>
              </a:rPr>
              <a:t>– участник образовательных отношений, который полноценно проживает все этапы детства.</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Педагоги должны:</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выстраивать образовательную деятельность на основе индивидуальных особенностей каждого ребенка;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сотрудничество родителей и детей, совершеннолетних членов семьи, которые принимают участие в их воспитании;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поддерживать инициативу детей в различных видах деятельности</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приобщать их к социокультурным нормам, традициям семьи, общества и государства;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формировать познавательные интересы и  познавательные действия в различных видах деятельности;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учитывать этнокультурную ситуацию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возрастную адекватность дошкольного образования, когда условия, требования, методы соответствуют возрасту и особенностям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организовывать сотрудничество ДОО с семьей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36882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791200"/>
          </a:xfrm>
        </p:spPr>
        <p:txBody>
          <a:bodyPr>
            <a:normAutofit/>
          </a:bodyPr>
          <a:lstStyle/>
          <a:p>
            <a:r>
              <a:rPr lang="ru-RU" sz="2000" b="1" dirty="0">
                <a:solidFill>
                  <a:srgbClr val="002060"/>
                </a:solidFill>
                <a:latin typeface="Times New Roman" pitchFamily="18" charset="0"/>
                <a:cs typeface="Times New Roman" pitchFamily="18" charset="0"/>
              </a:rPr>
              <a:t>Планируемые результаты</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Характеристики возможных достижений ребенка*  даны детально.</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младенческом возрасте – </a:t>
            </a:r>
            <a:r>
              <a:rPr lang="ru-RU" sz="2000" u="sng" dirty="0">
                <a:solidFill>
                  <a:srgbClr val="002060"/>
                </a:solidFill>
                <a:latin typeface="Times New Roman" pitchFamily="18" charset="0"/>
                <a:cs typeface="Times New Roman" pitchFamily="18" charset="0"/>
                <a:hlinkClick r:id="rId2"/>
              </a:rPr>
              <a:t>к одному году</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раннем возрасте – </a:t>
            </a:r>
            <a:r>
              <a:rPr lang="ru-RU" sz="2000" u="sng" dirty="0">
                <a:solidFill>
                  <a:srgbClr val="002060"/>
                </a:solidFill>
                <a:latin typeface="Times New Roman" pitchFamily="18" charset="0"/>
                <a:cs typeface="Times New Roman" pitchFamily="18" charset="0"/>
                <a:hlinkClick r:id="rId3"/>
              </a:rPr>
              <a:t>к трем годам</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дошкольном возрасте: к </a:t>
            </a:r>
            <a:r>
              <a:rPr lang="ru-RU" sz="2000" u="sng" dirty="0">
                <a:solidFill>
                  <a:srgbClr val="002060"/>
                </a:solidFill>
                <a:latin typeface="Times New Roman" pitchFamily="18" charset="0"/>
                <a:cs typeface="Times New Roman" pitchFamily="18" charset="0"/>
                <a:hlinkClick r:id="rId4"/>
              </a:rPr>
              <a:t>четырем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5"/>
              </a:rPr>
              <a:t>пяти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6"/>
              </a:rPr>
              <a:t>шести годам</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К концу дошкольного возраста – </a:t>
            </a:r>
            <a:r>
              <a:rPr lang="ru-RU" sz="2000" u="sng" dirty="0">
                <a:solidFill>
                  <a:srgbClr val="002060"/>
                </a:solidFill>
                <a:latin typeface="Times New Roman" pitchFamily="18" charset="0"/>
                <a:cs typeface="Times New Roman" pitchFamily="18" charset="0"/>
                <a:hlinkClick r:id="rId7"/>
              </a:rPr>
              <a:t>на этапе завершения освоения</a:t>
            </a:r>
            <a:br>
              <a:rPr lang="ru-RU" sz="2000" u="sng"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Планируемые результаты в младенческом, раннем, дошкольном возрасте (к 4-м, к 5- </a:t>
            </a:r>
            <a:r>
              <a:rPr lang="ru-RU" sz="2000" dirty="0" err="1">
                <a:solidFill>
                  <a:srgbClr val="002060"/>
                </a:solidFill>
                <a:latin typeface="Times New Roman" pitchFamily="18" charset="0"/>
                <a:cs typeface="Times New Roman" pitchFamily="18" charset="0"/>
              </a:rPr>
              <a:t>ти</a:t>
            </a:r>
            <a:r>
              <a:rPr lang="ru-RU" sz="2000" dirty="0">
                <a:solidFill>
                  <a:srgbClr val="002060"/>
                </a:solidFill>
                <a:latin typeface="Times New Roman" pitchFamily="18" charset="0"/>
                <a:cs typeface="Times New Roman" pitchFamily="18" charset="0"/>
              </a:rPr>
              <a:t>, к 6-ти годам) и к моменту завершения освоения ФОП </a:t>
            </a:r>
            <a:r>
              <a:rPr lang="ru-RU" sz="2000" b="1" dirty="0">
                <a:solidFill>
                  <a:srgbClr val="002060"/>
                </a:solidFill>
                <a:latin typeface="Times New Roman" pitchFamily="18" charset="0"/>
                <a:cs typeface="Times New Roman" pitchFamily="18" charset="0"/>
              </a:rPr>
              <a:t>представлены, дополнены и конкретизированы,</a:t>
            </a:r>
            <a:r>
              <a:rPr lang="ru-RU" sz="2000" dirty="0">
                <a:solidFill>
                  <a:srgbClr val="002060"/>
                </a:solidFill>
                <a:latin typeface="Times New Roman" pitchFamily="18" charset="0"/>
                <a:cs typeface="Times New Roman" pitchFamily="18" charset="0"/>
              </a:rPr>
              <a:t> с учетом цели и задач дошкольного образования;</a:t>
            </a:r>
          </a:p>
        </p:txBody>
      </p:sp>
    </p:spTree>
    <p:extLst>
      <p:ext uri="{BB962C8B-B14F-4D97-AF65-F5344CB8AC3E}">
        <p14:creationId xmlns:p14="http://schemas.microsoft.com/office/powerpoint/2010/main" val="2696452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2162"/>
          </a:xfrm>
        </p:spPr>
        <p:txBody>
          <a:bodyPr>
            <a:normAutofit/>
          </a:bodyPr>
          <a:lstStyle/>
          <a:p>
            <a:r>
              <a:rPr lang="ru-RU" sz="3200" b="1" dirty="0">
                <a:solidFill>
                  <a:srgbClr val="002060"/>
                </a:solidFill>
                <a:latin typeface="Times New Roman" pitchFamily="18" charset="0"/>
                <a:cs typeface="Times New Roman" pitchFamily="18" charset="0"/>
              </a:rPr>
              <a:t>Педагогическая диагностика</a:t>
            </a:r>
          </a:p>
        </p:txBody>
      </p:sp>
      <p:sp>
        <p:nvSpPr>
          <p:cNvPr id="3" name="Объект 2"/>
          <p:cNvSpPr>
            <a:spLocks noGrp="1"/>
          </p:cNvSpPr>
          <p:nvPr>
            <p:ph idx="1"/>
          </p:nvPr>
        </p:nvSpPr>
        <p:spPr>
          <a:xfrm>
            <a:off x="1219200" y="1219200"/>
            <a:ext cx="7391400" cy="4906963"/>
          </a:xfrm>
        </p:spPr>
        <p:txBody>
          <a:bodyPr>
            <a:normAutofit/>
          </a:bodyPr>
          <a:lstStyle/>
          <a:p>
            <a:pPr lvl="0"/>
            <a:r>
              <a:rPr lang="ru-RU" sz="2000" dirty="0">
                <a:solidFill>
                  <a:srgbClr val="002060"/>
                </a:solidFill>
                <a:latin typeface="Times New Roman" pitchFamily="18" charset="0"/>
                <a:cs typeface="Times New Roman" pitchFamily="18" charset="0"/>
              </a:rPr>
              <a:t>Педагогическая диагностика достижения планируемых результатов ФОП ДО направлена </a:t>
            </a:r>
            <a:r>
              <a:rPr lang="ru-RU" sz="2000" b="1" dirty="0">
                <a:solidFill>
                  <a:srgbClr val="002060"/>
                </a:solidFill>
                <a:latin typeface="Times New Roman" pitchFamily="18" charset="0"/>
                <a:cs typeface="Times New Roman" pitchFamily="18" charset="0"/>
              </a:rPr>
              <a:t>на изучение деятельностных умений ребенка, его интересов, предпочтений, склонностей, личностных особенностей, способов взаимодействия со взрослыми и сверстниками</a:t>
            </a:r>
            <a:r>
              <a:rPr lang="ru-RU" sz="2000" dirty="0">
                <a:solidFill>
                  <a:srgbClr val="002060"/>
                </a:solidFill>
                <a:latin typeface="Times New Roman" pitchFamily="18" charset="0"/>
                <a:cs typeface="Times New Roman" pitchFamily="18" charset="0"/>
              </a:rPr>
              <a:t> </a:t>
            </a:r>
          </a:p>
          <a:p>
            <a:pPr lvl="0"/>
            <a:r>
              <a:rPr lang="ru-RU" sz="2000" dirty="0">
                <a:solidFill>
                  <a:srgbClr val="002060"/>
                </a:solidFill>
                <a:latin typeface="Times New Roman" pitchFamily="18" charset="0"/>
                <a:cs typeface="Times New Roman" pitchFamily="18" charset="0"/>
              </a:rPr>
              <a:t>Цели педагогической диагностики, а также особенности ее проведения (основные формы, методы) определяются ФГОС ДО (п.3.2.3 и п. 4.6).</a:t>
            </a:r>
          </a:p>
          <a:p>
            <a:pPr marL="0" indent="0">
              <a:buNone/>
            </a:pPr>
            <a:r>
              <a:rPr lang="ru-RU" sz="2000" b="1" dirty="0">
                <a:solidFill>
                  <a:srgbClr val="002060"/>
                </a:solidFill>
                <a:latin typeface="Times New Roman" pitchFamily="18" charset="0"/>
                <a:cs typeface="Times New Roman" pitchFamily="18" charset="0"/>
              </a:rPr>
              <a:t>Периодичность проведения диагностики, способ и форма фиксации результатов определяется ДОО</a:t>
            </a:r>
            <a:r>
              <a:rPr lang="ru-RU" sz="2000" dirty="0">
                <a:solidFill>
                  <a:srgbClr val="002060"/>
                </a:solidFill>
                <a:latin typeface="Times New Roman" pitchFamily="18" charset="0"/>
                <a:cs typeface="Times New Roman" pitchFamily="18" charset="0"/>
              </a:rPr>
              <a:t>. В ФОП </a:t>
            </a:r>
            <a:r>
              <a:rPr lang="ru-RU" sz="2000" b="1" dirty="0">
                <a:solidFill>
                  <a:srgbClr val="002060"/>
                </a:solidFill>
                <a:latin typeface="Times New Roman" pitchFamily="18" charset="0"/>
                <a:cs typeface="Times New Roman" pitchFamily="18" charset="0"/>
              </a:rPr>
              <a:t>уточнена оптимальная периодичность</a:t>
            </a:r>
            <a:r>
              <a:rPr lang="ru-RU" sz="2000" dirty="0">
                <a:solidFill>
                  <a:srgbClr val="002060"/>
                </a:solidFill>
                <a:latin typeface="Times New Roman" pitchFamily="18" charset="0"/>
                <a:cs typeface="Times New Roman" pitchFamily="18" charset="0"/>
              </a:rPr>
              <a:t> – дважды в года (стартовая, с учетом адаптационно периода, и заключительная на этапе освоения содержания программы возрастной группой). </a:t>
            </a:r>
          </a:p>
        </p:txBody>
      </p:sp>
    </p:spTree>
    <p:extLst>
      <p:ext uri="{BB962C8B-B14F-4D97-AF65-F5344CB8AC3E}">
        <p14:creationId xmlns:p14="http://schemas.microsoft.com/office/powerpoint/2010/main" val="1683014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2400" b="1" dirty="0">
                <a:solidFill>
                  <a:srgbClr val="002060"/>
                </a:solidFill>
                <a:latin typeface="Times New Roman" pitchFamily="18" charset="0"/>
                <a:cs typeface="Times New Roman" pitchFamily="18" charset="0"/>
              </a:rPr>
              <a:t>Результаты педагогической диагностики </a:t>
            </a:r>
            <a:r>
              <a:rPr lang="ru-RU" sz="2400" dirty="0">
                <a:solidFill>
                  <a:srgbClr val="002060"/>
                </a:solidFill>
                <a:latin typeface="Times New Roman" pitchFamily="18" charset="0"/>
                <a:cs typeface="Times New Roman" pitchFamily="18" charset="0"/>
              </a:rPr>
              <a:t>(мониторинга) могут использоваться исключительно для решения следующих образовательных задач:</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2) оптимизации работы с группой детей</a:t>
            </a:r>
          </a:p>
        </p:txBody>
      </p:sp>
    </p:spTree>
    <p:extLst>
      <p:ext uri="{BB962C8B-B14F-4D97-AF65-F5344CB8AC3E}">
        <p14:creationId xmlns:p14="http://schemas.microsoft.com/office/powerpoint/2010/main" val="316366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0692" y="932814"/>
            <a:ext cx="3697604" cy="1855470"/>
          </a:xfrm>
          <a:prstGeom prst="rect">
            <a:avLst/>
          </a:prstGeom>
        </p:spPr>
        <p:txBody>
          <a:bodyPr vert="horz" wrap="square" lIns="0" tIns="13335" rIns="0" bIns="0" rtlCol="0">
            <a:spAutoFit/>
          </a:bodyPr>
          <a:lstStyle/>
          <a:p>
            <a:pPr marL="387350" marR="379095" indent="5080" algn="ctr">
              <a:lnSpc>
                <a:spcPct val="100000"/>
              </a:lnSpc>
              <a:spcBef>
                <a:spcPts val="105"/>
              </a:spcBef>
            </a:pPr>
            <a:r>
              <a:rPr sz="2000" b="1" spc="-5" dirty="0">
                <a:latin typeface="Times New Roman"/>
                <a:cs typeface="Times New Roman"/>
              </a:rPr>
              <a:t>Приказ Министерства </a:t>
            </a:r>
            <a:r>
              <a:rPr sz="2000" b="1" dirty="0">
                <a:latin typeface="Times New Roman"/>
                <a:cs typeface="Times New Roman"/>
              </a:rPr>
              <a:t> </a:t>
            </a:r>
            <a:r>
              <a:rPr sz="2000" b="1" spc="-5" dirty="0">
                <a:latin typeface="Times New Roman"/>
                <a:cs typeface="Times New Roman"/>
              </a:rPr>
              <a:t>просвещения</a:t>
            </a:r>
            <a:r>
              <a:rPr sz="2000" b="1" spc="-65" dirty="0">
                <a:latin typeface="Times New Roman"/>
                <a:cs typeface="Times New Roman"/>
              </a:rPr>
              <a:t> </a:t>
            </a:r>
            <a:r>
              <a:rPr sz="2000" b="1" spc="-10" dirty="0">
                <a:latin typeface="Times New Roman"/>
                <a:cs typeface="Times New Roman"/>
              </a:rPr>
              <a:t>Российской</a:t>
            </a:r>
            <a:endParaRPr sz="2000">
              <a:latin typeface="Times New Roman"/>
              <a:cs typeface="Times New Roman"/>
            </a:endParaRPr>
          </a:p>
          <a:p>
            <a:pPr algn="ctr">
              <a:lnSpc>
                <a:spcPct val="100000"/>
              </a:lnSpc>
            </a:pPr>
            <a:r>
              <a:rPr sz="2000" b="1" spc="-5" dirty="0">
                <a:latin typeface="Times New Roman"/>
                <a:cs typeface="Times New Roman"/>
              </a:rPr>
              <a:t>Федерации</a:t>
            </a:r>
            <a:r>
              <a:rPr sz="2000" b="1" spc="-35" dirty="0">
                <a:latin typeface="Times New Roman"/>
                <a:cs typeface="Times New Roman"/>
              </a:rPr>
              <a:t> </a:t>
            </a:r>
            <a:r>
              <a:rPr sz="2000" b="1" spc="-10" dirty="0">
                <a:latin typeface="Times New Roman"/>
                <a:cs typeface="Times New Roman"/>
              </a:rPr>
              <a:t>от</a:t>
            </a:r>
            <a:r>
              <a:rPr sz="2000" b="1" spc="-25" dirty="0">
                <a:latin typeface="Times New Roman"/>
                <a:cs typeface="Times New Roman"/>
              </a:rPr>
              <a:t> </a:t>
            </a:r>
            <a:r>
              <a:rPr sz="2000" b="1" spc="-10" dirty="0">
                <a:latin typeface="Times New Roman"/>
                <a:cs typeface="Times New Roman"/>
              </a:rPr>
              <a:t>25.11.2022</a:t>
            </a:r>
            <a:r>
              <a:rPr sz="2000" b="1" spc="-45" dirty="0">
                <a:latin typeface="Times New Roman"/>
                <a:cs typeface="Times New Roman"/>
              </a:rPr>
              <a:t> </a:t>
            </a:r>
            <a:r>
              <a:rPr sz="2000" b="1" dirty="0">
                <a:latin typeface="Times New Roman"/>
                <a:cs typeface="Times New Roman"/>
              </a:rPr>
              <a:t>№</a:t>
            </a:r>
            <a:r>
              <a:rPr sz="2000" b="1" spc="-20" dirty="0">
                <a:latin typeface="Times New Roman"/>
                <a:cs typeface="Times New Roman"/>
              </a:rPr>
              <a:t> </a:t>
            </a:r>
            <a:r>
              <a:rPr sz="2000" b="1" dirty="0">
                <a:latin typeface="Times New Roman"/>
                <a:cs typeface="Times New Roman"/>
              </a:rPr>
              <a:t>1028</a:t>
            </a:r>
            <a:endParaRPr sz="2000">
              <a:latin typeface="Times New Roman"/>
              <a:cs typeface="Times New Roman"/>
            </a:endParaRPr>
          </a:p>
          <a:p>
            <a:pPr marL="59690" marR="50800" algn="ctr">
              <a:lnSpc>
                <a:spcPct val="100000"/>
              </a:lnSpc>
            </a:pPr>
            <a:r>
              <a:rPr sz="2000" b="1" dirty="0">
                <a:latin typeface="Times New Roman"/>
                <a:cs typeface="Times New Roman"/>
              </a:rPr>
              <a:t>«Об </a:t>
            </a:r>
            <a:r>
              <a:rPr sz="2000" b="1" spc="-5" dirty="0">
                <a:latin typeface="Times New Roman"/>
                <a:cs typeface="Times New Roman"/>
              </a:rPr>
              <a:t>утверждении федеральной </a:t>
            </a:r>
            <a:r>
              <a:rPr sz="2000" b="1" spc="-484" dirty="0">
                <a:latin typeface="Times New Roman"/>
                <a:cs typeface="Times New Roman"/>
              </a:rPr>
              <a:t> </a:t>
            </a:r>
            <a:r>
              <a:rPr sz="2000" b="1" spc="-10" dirty="0">
                <a:latin typeface="Times New Roman"/>
                <a:cs typeface="Times New Roman"/>
              </a:rPr>
              <a:t>образовательной </a:t>
            </a:r>
            <a:r>
              <a:rPr sz="2000" b="1" dirty="0">
                <a:latin typeface="Times New Roman"/>
                <a:cs typeface="Times New Roman"/>
              </a:rPr>
              <a:t>программы </a:t>
            </a:r>
            <a:r>
              <a:rPr sz="2000" b="1" spc="5" dirty="0">
                <a:latin typeface="Times New Roman"/>
                <a:cs typeface="Times New Roman"/>
              </a:rPr>
              <a:t> </a:t>
            </a:r>
            <a:r>
              <a:rPr sz="2000" b="1" spc="-10" dirty="0">
                <a:latin typeface="Times New Roman"/>
                <a:cs typeface="Times New Roman"/>
              </a:rPr>
              <a:t>дошкольного</a:t>
            </a:r>
            <a:r>
              <a:rPr sz="2000" b="1" spc="-50" dirty="0">
                <a:latin typeface="Times New Roman"/>
                <a:cs typeface="Times New Roman"/>
              </a:rPr>
              <a:t> </a:t>
            </a:r>
            <a:r>
              <a:rPr sz="2000" b="1" spc="-5" dirty="0">
                <a:latin typeface="Times New Roman"/>
                <a:cs typeface="Times New Roman"/>
              </a:rPr>
              <a:t>образования»</a:t>
            </a:r>
            <a:endParaRPr sz="2000">
              <a:latin typeface="Times New Roman"/>
              <a:cs typeface="Times New Roman"/>
            </a:endParaRPr>
          </a:p>
        </p:txBody>
      </p:sp>
      <p:grpSp>
        <p:nvGrpSpPr>
          <p:cNvPr id="3" name="object 3"/>
          <p:cNvGrpSpPr/>
          <p:nvPr/>
        </p:nvGrpSpPr>
        <p:grpSpPr>
          <a:xfrm>
            <a:off x="312313" y="685800"/>
            <a:ext cx="8197702" cy="5239386"/>
            <a:chOff x="370528" y="1150619"/>
            <a:chExt cx="8197702" cy="5239386"/>
          </a:xfrm>
        </p:grpSpPr>
        <p:pic>
          <p:nvPicPr>
            <p:cNvPr id="4" name="object 4"/>
            <p:cNvPicPr/>
            <p:nvPr/>
          </p:nvPicPr>
          <p:blipFill>
            <a:blip r:embed="rId2" cstate="print"/>
            <a:stretch>
              <a:fillRect/>
            </a:stretch>
          </p:blipFill>
          <p:spPr>
            <a:xfrm>
              <a:off x="4249215" y="1150619"/>
              <a:ext cx="4319015" cy="5111496"/>
            </a:xfrm>
            <a:prstGeom prst="rect">
              <a:avLst/>
            </a:prstGeom>
          </p:spPr>
        </p:pic>
        <p:pic>
          <p:nvPicPr>
            <p:cNvPr id="5" name="object 5"/>
            <p:cNvPicPr/>
            <p:nvPr/>
          </p:nvPicPr>
          <p:blipFill>
            <a:blip r:embed="rId3" cstate="print"/>
            <a:stretch>
              <a:fillRect/>
            </a:stretch>
          </p:blipFill>
          <p:spPr>
            <a:xfrm>
              <a:off x="370528" y="4021460"/>
              <a:ext cx="3764106" cy="2368545"/>
            </a:xfrm>
            <a:prstGeom prst="rect">
              <a:avLst/>
            </a:prstGeom>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solidFill>
                  <a:srgbClr val="002060"/>
                </a:solidFill>
                <a:latin typeface="Times New Roman" pitchFamily="18" charset="0"/>
                <a:cs typeface="Times New Roman" pitchFamily="18" charset="0"/>
              </a:rPr>
              <a:t>Проведение психологической диагностики определяется положениями ФГОС ДО (п. 3.2.3) Психологическая диагностика</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lvl="0"/>
            <a:r>
              <a:rPr lang="ru-RU" sz="2000" b="1" dirty="0">
                <a:solidFill>
                  <a:srgbClr val="002060"/>
                </a:solidFill>
                <a:latin typeface="Times New Roman" pitchFamily="18" charset="0"/>
                <a:cs typeface="Times New Roman" pitchFamily="18" charset="0"/>
              </a:rPr>
              <a:t>Цель</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психологической диагностики</a:t>
            </a:r>
            <a:r>
              <a:rPr lang="ru-RU" sz="2000" dirty="0">
                <a:solidFill>
                  <a:srgbClr val="002060"/>
                </a:solidFill>
                <a:latin typeface="Times New Roman" pitchFamily="18" charset="0"/>
                <a:cs typeface="Times New Roman" pitchFamily="18" charset="0"/>
              </a:rPr>
              <a:t> – выявить и изучить индивидуально-психологические особенности детей, причины трудностей в освоении образовательной программы.</a:t>
            </a:r>
          </a:p>
          <a:p>
            <a:pPr lvl="0"/>
            <a:r>
              <a:rPr lang="ru-RU" sz="2000" b="1" dirty="0">
                <a:solidFill>
                  <a:srgbClr val="002060"/>
                </a:solidFill>
                <a:latin typeface="Times New Roman" pitchFamily="18" charset="0"/>
                <a:cs typeface="Times New Roman" pitchFamily="18" charset="0"/>
              </a:rPr>
              <a:t>Кто проводит:</a:t>
            </a:r>
            <a:r>
              <a:rPr lang="ru-RU" sz="2000" dirty="0">
                <a:solidFill>
                  <a:srgbClr val="002060"/>
                </a:solidFill>
                <a:latin typeface="Times New Roman" pitchFamily="18" charset="0"/>
                <a:cs typeface="Times New Roman" pitchFamily="18" charset="0"/>
              </a:rPr>
              <a:t> квалифицированные специалисты – педагоги-психологи, психологи.</a:t>
            </a:r>
          </a:p>
          <a:p>
            <a:pPr lvl="0"/>
            <a:r>
              <a:rPr lang="ru-RU" sz="2000" b="1" dirty="0">
                <a:solidFill>
                  <a:srgbClr val="002060"/>
                </a:solidFill>
                <a:latin typeface="Times New Roman" pitchFamily="18" charset="0"/>
                <a:cs typeface="Times New Roman" pitchFamily="18" charset="0"/>
              </a:rPr>
              <a:t>Какие условия:</a:t>
            </a:r>
            <a:r>
              <a:rPr lang="ru-RU" sz="2000" dirty="0">
                <a:solidFill>
                  <a:srgbClr val="002060"/>
                </a:solidFill>
                <a:latin typeface="Times New Roman" pitchFamily="18" charset="0"/>
                <a:cs typeface="Times New Roman" pitchFamily="18" charset="0"/>
              </a:rPr>
              <a:t> ребенок участвует в психологической диагностике только с согласия родителей или законных представителей.</a:t>
            </a:r>
          </a:p>
          <a:p>
            <a:pPr lvl="0"/>
            <a:r>
              <a:rPr lang="ru-RU" sz="2000" b="1" dirty="0">
                <a:solidFill>
                  <a:srgbClr val="002060"/>
                </a:solidFill>
                <a:latin typeface="Times New Roman" pitchFamily="18" charset="0"/>
                <a:cs typeface="Times New Roman" pitchFamily="18" charset="0"/>
              </a:rPr>
              <a:t>Как использовать результаты:</a:t>
            </a:r>
            <a:r>
              <a:rPr lang="ru-RU" sz="2000" dirty="0">
                <a:solidFill>
                  <a:srgbClr val="002060"/>
                </a:solidFill>
                <a:latin typeface="Times New Roman" pitchFamily="18" charset="0"/>
                <a:cs typeface="Times New Roman" pitchFamily="18" charset="0"/>
              </a:rPr>
              <a:t> по результатам психологической диагностики специалисты организуют психологическое сопровождение и адресную психологическую помощь детям.</a:t>
            </a: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25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000" b="1" dirty="0">
                <a:solidFill>
                  <a:srgbClr val="002060"/>
                </a:solidFill>
                <a:latin typeface="Times New Roman" pitchFamily="18" charset="0"/>
                <a:cs typeface="Times New Roman" pitchFamily="18" charset="0"/>
              </a:rPr>
              <a:t>Содержательный раздел</a:t>
            </a:r>
          </a:p>
        </p:txBody>
      </p:sp>
      <p:sp>
        <p:nvSpPr>
          <p:cNvPr id="3" name="Объект 2"/>
          <p:cNvSpPr>
            <a:spLocks noGrp="1"/>
          </p:cNvSpPr>
          <p:nvPr>
            <p:ph idx="1"/>
          </p:nvPr>
        </p:nvSpPr>
        <p:spPr>
          <a:xfrm>
            <a:off x="914400" y="914400"/>
            <a:ext cx="7620000" cy="5211763"/>
          </a:xfrm>
        </p:spPr>
        <p:txBody>
          <a:bodyPr>
            <a:normAutofit fontScale="92500"/>
          </a:bodyPr>
          <a:lstStyle/>
          <a:p>
            <a:pPr marL="0" indent="0">
              <a:buNone/>
            </a:pPr>
            <a:r>
              <a:rPr lang="ru-RU" sz="2000" dirty="0">
                <a:solidFill>
                  <a:srgbClr val="002060"/>
                </a:solidFill>
                <a:latin typeface="Times New Roman" pitchFamily="18" charset="0"/>
                <a:cs typeface="Times New Roman" pitchFamily="18" charset="0"/>
              </a:rPr>
              <a:t>Представлены задачи и содержание образовательной деятельности с детьми всех возрастных групп по всем образовательным областям </a:t>
            </a:r>
          </a:p>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Содержание образовательной деятельности в каждой образовательной области </a:t>
            </a:r>
            <a:r>
              <a:rPr lang="ru-RU" sz="2000" b="1" dirty="0">
                <a:solidFill>
                  <a:srgbClr val="002060"/>
                </a:solidFill>
                <a:latin typeface="Times New Roman" pitchFamily="18" charset="0"/>
                <a:cs typeface="Times New Roman" pitchFamily="18" charset="0"/>
              </a:rPr>
              <a:t>дополнено и расширено</a:t>
            </a:r>
            <a:r>
              <a:rPr lang="ru-RU" sz="2000" dirty="0">
                <a:solidFill>
                  <a:srgbClr val="002060"/>
                </a:solidFill>
                <a:latin typeface="Times New Roman" pitchFamily="18" charset="0"/>
                <a:cs typeface="Times New Roman" pitchFamily="18" charset="0"/>
              </a:rPr>
              <a:t>, с учетом цели, задач, планируемых результатов </a:t>
            </a:r>
          </a:p>
          <a:p>
            <a:r>
              <a:rPr lang="ru-RU" sz="2000" b="1" dirty="0">
                <a:solidFill>
                  <a:srgbClr val="002060"/>
                </a:solidFill>
                <a:latin typeface="Times New Roman" pitchFamily="18" charset="0"/>
                <a:cs typeface="Times New Roman" pitchFamily="18" charset="0"/>
              </a:rPr>
              <a:t>3. </a:t>
            </a:r>
            <a:r>
              <a:rPr lang="ru-RU" sz="2000" dirty="0">
                <a:solidFill>
                  <a:srgbClr val="002060"/>
                </a:solidFill>
                <a:latin typeface="Times New Roman" pitchFamily="18" charset="0"/>
                <a:cs typeface="Times New Roman" pitchFamily="18" charset="0"/>
              </a:rPr>
              <a:t>Содержание образовательных областей </a:t>
            </a:r>
            <a:r>
              <a:rPr lang="ru-RU" sz="2000" b="1" dirty="0">
                <a:solidFill>
                  <a:srgbClr val="002060"/>
                </a:solidFill>
                <a:latin typeface="Times New Roman" pitchFamily="18" charset="0"/>
                <a:cs typeface="Times New Roman" pitchFamily="18" charset="0"/>
              </a:rPr>
              <a:t>дополнено задачами воспитания, отражающими направленность на приобщение детей к ценностям «Родина», «Природа», «Семья», «Человек», «Жизнь», «Милосердие», «Добро», «Дружба», «Сотрудничество», «Труд», «Познание», «Культура», «Красота», «Здоровье»</a:t>
            </a:r>
            <a:r>
              <a:rPr lang="ru-RU" sz="2000" dirty="0">
                <a:solidFill>
                  <a:srgbClr val="002060"/>
                </a:solidFill>
                <a:latin typeface="Times New Roman" pitchFamily="18" charset="0"/>
                <a:cs typeface="Times New Roman" pitchFamily="18" charset="0"/>
              </a:rPr>
              <a:t> </a:t>
            </a:r>
          </a:p>
          <a:p>
            <a:r>
              <a:rPr lang="ru-RU" sz="2000" b="1" dirty="0">
                <a:solidFill>
                  <a:srgbClr val="002060"/>
                </a:solidFill>
                <a:latin typeface="Times New Roman" pitchFamily="18" charset="0"/>
                <a:cs typeface="Times New Roman" pitchFamily="18" charset="0"/>
              </a:rPr>
              <a:t>4. </a:t>
            </a:r>
            <a:r>
              <a:rPr lang="ru-RU" sz="2000" dirty="0">
                <a:solidFill>
                  <a:srgbClr val="002060"/>
                </a:solidFill>
                <a:latin typeface="Times New Roman" pitchFamily="18" charset="0"/>
                <a:cs typeface="Times New Roman" pitchFamily="18" charset="0"/>
              </a:rPr>
              <a:t>Вариативность форм, способов, методов и средств реализации ФОП ДО. Выбор зависит не только от возрастных и индивидуальных особенностей детей, учета их особых образовательных потребностей, но и от личных интересов, мотивов, ожиданий, желаний детей. </a:t>
            </a:r>
            <a:r>
              <a:rPr lang="ru-RU" sz="2000" b="1" dirty="0">
                <a:solidFill>
                  <a:srgbClr val="002060"/>
                </a:solidFill>
                <a:latin typeface="Times New Roman" pitchFamily="18" charset="0"/>
                <a:cs typeface="Times New Roman" pitchFamily="18" charset="0"/>
              </a:rPr>
              <a:t>Важно признание приоритетности субъектной позиции ребенка в образовательном процессе </a:t>
            </a:r>
            <a:endParaRPr lang="ru-RU" sz="2000" dirty="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878524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fontScale="90000"/>
          </a:bodyPr>
          <a:lstStyle/>
          <a:p>
            <a:r>
              <a:rPr lang="ru-RU" sz="2000" b="1" dirty="0"/>
              <a:t>5. </a:t>
            </a:r>
            <a:r>
              <a:rPr lang="ru-RU" sz="2000" dirty="0">
                <a:solidFill>
                  <a:srgbClr val="002060"/>
                </a:solidFill>
                <a:latin typeface="Times New Roman" pitchFamily="18" charset="0"/>
                <a:cs typeface="Times New Roman" pitchFamily="18" charset="0"/>
              </a:rPr>
              <a:t>Могут использоваться различные образовательные технологии, в том числе </a:t>
            </a:r>
            <a:r>
              <a:rPr lang="ru-RU" sz="2000" b="1" dirty="0">
                <a:solidFill>
                  <a:srgbClr val="002060"/>
                </a:solidFill>
                <a:latin typeface="Times New Roman" pitchFamily="18" charset="0"/>
                <a:cs typeface="Times New Roman" pitchFamily="18" charset="0"/>
              </a:rPr>
              <a:t>дистанционные образовательные технологии, дистанционное обучение, за исключением тех, которые могут нанести вред здоровью детей</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7. Уточнены методы реализации задач воспитания, методы реализации задач обучения дошкольников.</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8. </a:t>
            </a:r>
            <a:r>
              <a:rPr lang="ru-RU" sz="2000" dirty="0">
                <a:solidFill>
                  <a:srgbClr val="002060"/>
                </a:solidFill>
                <a:latin typeface="Times New Roman" pitchFamily="18" charset="0"/>
                <a:cs typeface="Times New Roman" pitchFamily="18" charset="0"/>
              </a:rPr>
              <a:t>Представлены варианты </a:t>
            </a:r>
            <a:r>
              <a:rPr lang="ru-RU" sz="2000" b="1" dirty="0">
                <a:solidFill>
                  <a:srgbClr val="002060"/>
                </a:solidFill>
                <a:latin typeface="Times New Roman" pitchFamily="18" charset="0"/>
                <a:cs typeface="Times New Roman" pitchFamily="18" charset="0"/>
              </a:rPr>
              <a:t>организации совместной деятельности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детей с педагогом и другими детьми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уточнены возможные варианты позиции педагога </a:t>
            </a:r>
            <a:r>
              <a:rPr lang="ru-RU" sz="2000" dirty="0">
                <a:solidFill>
                  <a:srgbClr val="002060"/>
                </a:solidFill>
                <a:latin typeface="Times New Roman" pitchFamily="18" charset="0"/>
                <a:cs typeface="Times New Roman" pitchFamily="18" charset="0"/>
              </a:rPr>
              <a:t>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9. </a:t>
            </a:r>
            <a:r>
              <a:rPr lang="ru-RU" sz="2000" dirty="0">
                <a:solidFill>
                  <a:srgbClr val="002060"/>
                </a:solidFill>
                <a:latin typeface="Times New Roman" pitchFamily="18" charset="0"/>
                <a:cs typeface="Times New Roman" pitchFamily="18" charset="0"/>
              </a:rPr>
              <a:t>Уточнено особое место </a:t>
            </a:r>
            <a:r>
              <a:rPr lang="ru-RU" sz="2000" b="1" dirty="0">
                <a:solidFill>
                  <a:srgbClr val="002060"/>
                </a:solidFill>
                <a:latin typeface="Times New Roman" pitchFamily="18" charset="0"/>
                <a:cs typeface="Times New Roman" pitchFamily="18" charset="0"/>
              </a:rPr>
              <a:t>и роль игры в образовательной деятельности</a:t>
            </a:r>
            <a:r>
              <a:rPr lang="ru-RU" sz="2000" dirty="0">
                <a:solidFill>
                  <a:srgbClr val="002060"/>
                </a:solidFill>
                <a:latin typeface="Times New Roman" pitchFamily="18" charset="0"/>
                <a:cs typeface="Times New Roman" pitchFamily="18" charset="0"/>
              </a:rPr>
              <a:t> и в развитии детей </a:t>
            </a:r>
            <a:br>
              <a:rPr lang="ru-RU" sz="2000" dirty="0"/>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99761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077200" cy="6019800"/>
          </a:xfrm>
        </p:spPr>
        <p:txBody>
          <a:bodyPr>
            <a:normAutofit/>
          </a:bodyPr>
          <a:lstStyle/>
          <a:p>
            <a:r>
              <a:rPr lang="ru-RU" sz="2000" b="1" dirty="0">
                <a:solidFill>
                  <a:srgbClr val="002060"/>
                </a:solidFill>
                <a:latin typeface="Times New Roman" pitchFamily="18" charset="0"/>
                <a:cs typeface="Times New Roman" pitchFamily="18" charset="0"/>
              </a:rPr>
              <a:t>10. </a:t>
            </a:r>
            <a:r>
              <a:rPr lang="ru-RU" sz="2000" dirty="0">
                <a:solidFill>
                  <a:srgbClr val="002060"/>
                </a:solidFill>
                <a:latin typeface="Times New Roman" pitchFamily="18" charset="0"/>
                <a:cs typeface="Times New Roman" pitchFamily="18" charset="0"/>
              </a:rPr>
              <a:t>Уточнены возможные формы организации образовательной деятельности по Программе в </a:t>
            </a:r>
            <a:r>
              <a:rPr lang="ru-RU" sz="2000" b="1" dirty="0">
                <a:solidFill>
                  <a:srgbClr val="002060"/>
                </a:solidFill>
                <a:latin typeface="Times New Roman" pitchFamily="18" charset="0"/>
                <a:cs typeface="Times New Roman" pitchFamily="18" charset="0"/>
              </a:rPr>
              <a:t>первой половине дня, на прогулке, во второй половине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11. </a:t>
            </a:r>
            <a:r>
              <a:rPr lang="ru-RU" sz="2000" dirty="0">
                <a:solidFill>
                  <a:srgbClr val="002060"/>
                </a:solidFill>
                <a:latin typeface="Times New Roman" pitchFamily="18" charset="0"/>
                <a:cs typeface="Times New Roman" pitchFamily="18" charset="0"/>
              </a:rPr>
              <a:t>Развернуто представлена информация </a:t>
            </a:r>
            <a:r>
              <a:rPr lang="ru-RU" sz="2000" b="1" dirty="0">
                <a:solidFill>
                  <a:srgbClr val="002060"/>
                </a:solidFill>
                <a:latin typeface="Times New Roman" pitchFamily="18" charset="0"/>
                <a:cs typeface="Times New Roman" pitchFamily="18" charset="0"/>
              </a:rPr>
              <a:t>о занятии</a:t>
            </a:r>
            <a:r>
              <a:rPr lang="ru-RU" sz="2000" dirty="0">
                <a:solidFill>
                  <a:srgbClr val="002060"/>
                </a:solidFill>
                <a:latin typeface="Times New Roman" pitchFamily="18" charset="0"/>
                <a:cs typeface="Times New Roman" pitchFamily="18" charset="0"/>
              </a:rPr>
              <a:t>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12. </a:t>
            </a:r>
            <a:r>
              <a:rPr lang="ru-RU" sz="2000" dirty="0">
                <a:solidFill>
                  <a:srgbClr val="002060"/>
                </a:solidFill>
                <a:latin typeface="Times New Roman" pitchFamily="18" charset="0"/>
                <a:cs typeface="Times New Roman" pitchFamily="18" charset="0"/>
              </a:rPr>
              <a:t>Выделены способы, направления и условия </a:t>
            </a:r>
            <a:r>
              <a:rPr lang="ru-RU" sz="2000" b="1" dirty="0">
                <a:solidFill>
                  <a:srgbClr val="002060"/>
                </a:solidFill>
                <a:latin typeface="Times New Roman" pitchFamily="18" charset="0"/>
                <a:cs typeface="Times New Roman" pitchFamily="18" charset="0"/>
              </a:rPr>
              <a:t>поддержки детской инициативы</a:t>
            </a:r>
            <a:r>
              <a:rPr lang="ru-RU" sz="2000" dirty="0">
                <a:solidFill>
                  <a:srgbClr val="002060"/>
                </a:solidFill>
                <a:latin typeface="Times New Roman" pitchFamily="18" charset="0"/>
                <a:cs typeface="Times New Roman" pitchFamily="18" charset="0"/>
              </a:rPr>
              <a:t> на разных возрастных этапах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13. </a:t>
            </a:r>
            <a:r>
              <a:rPr lang="ru-RU" sz="2000" dirty="0">
                <a:solidFill>
                  <a:srgbClr val="002060"/>
                </a:solidFill>
                <a:latin typeface="Times New Roman" pitchFamily="18" charset="0"/>
                <a:cs typeface="Times New Roman" pitchFamily="18" charset="0"/>
              </a:rPr>
              <a:t>Представлено направление взаимодействия педагогического коллектива с семьями воспитанников: цель, задачи, принципы, направления, возможные формы </a:t>
            </a:r>
            <a:r>
              <a:rPr lang="ru-RU" sz="2000" b="1" dirty="0">
                <a:solidFill>
                  <a:srgbClr val="002060"/>
                </a:solidFill>
                <a:latin typeface="Times New Roman" pitchFamily="18" charset="0"/>
                <a:cs typeface="Times New Roman" pitchFamily="18" charset="0"/>
              </a:rPr>
              <a:t>(расширено)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14. </a:t>
            </a:r>
            <a:r>
              <a:rPr lang="ru-RU" sz="2000" dirty="0">
                <a:solidFill>
                  <a:srgbClr val="002060"/>
                </a:solidFill>
                <a:latin typeface="Times New Roman" pitchFamily="18" charset="0"/>
                <a:cs typeface="Times New Roman" pitchFamily="18" charset="0"/>
              </a:rPr>
              <a:t>Представлено направление коррекционно-развивающей работы с детьми и/или инклюзивного образования: задачи, содержание, формы организации и др</a:t>
            </a:r>
            <a:r>
              <a:rPr lang="ru-RU" sz="2000" b="1" dirty="0">
                <a:solidFill>
                  <a:srgbClr val="002060"/>
                </a:solidFill>
                <a:latin typeface="Times New Roman" pitchFamily="18" charset="0"/>
                <a:cs typeface="Times New Roman" pitchFamily="18" charset="0"/>
              </a:rPr>
              <a:t>. (расширено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15. </a:t>
            </a:r>
            <a:r>
              <a:rPr lang="ru-RU" sz="2000" dirty="0">
                <a:solidFill>
                  <a:srgbClr val="002060"/>
                </a:solidFill>
                <a:latin typeface="Times New Roman" pitchFamily="18" charset="0"/>
                <a:cs typeface="Times New Roman" pitchFamily="18" charset="0"/>
              </a:rPr>
              <a:t>Отдельным блоком (п. 29) </a:t>
            </a:r>
            <a:r>
              <a:rPr lang="ru-RU" sz="2000" b="1" dirty="0">
                <a:solidFill>
                  <a:srgbClr val="002060"/>
                </a:solidFill>
                <a:latin typeface="Times New Roman" pitchFamily="18" charset="0"/>
                <a:cs typeface="Times New Roman" pitchFamily="18" charset="0"/>
              </a:rPr>
              <a:t>включена Федеральная программа воспитания.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522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ru-RU" sz="2800" b="1" dirty="0">
                <a:solidFill>
                  <a:srgbClr val="002060"/>
                </a:solidFill>
                <a:latin typeface="Times New Roman" pitchFamily="18" charset="0"/>
                <a:cs typeface="Times New Roman" pitchFamily="18" charset="0"/>
              </a:rPr>
              <a:t>Организационный раздел</a:t>
            </a:r>
          </a:p>
        </p:txBody>
      </p:sp>
      <p:sp>
        <p:nvSpPr>
          <p:cNvPr id="3" name="Объект 2"/>
          <p:cNvSpPr>
            <a:spLocks noGrp="1"/>
          </p:cNvSpPr>
          <p:nvPr>
            <p:ph idx="1"/>
          </p:nvPr>
        </p:nvSpPr>
        <p:spPr>
          <a:xfrm>
            <a:off x="457200" y="990600"/>
            <a:ext cx="8229600" cy="5135563"/>
          </a:xfrm>
        </p:spPr>
        <p:txBody>
          <a:bodyPr>
            <a:normAutofit/>
          </a:bodyPr>
          <a:lstStyle/>
          <a:p>
            <a:pPr marL="0" indent="0">
              <a:buNone/>
            </a:pPr>
            <a:r>
              <a:rPr lang="ru-RU" sz="2000" b="1" dirty="0">
                <a:solidFill>
                  <a:srgbClr val="002060"/>
                </a:solidFill>
                <a:latin typeface="Times New Roman" pitchFamily="18" charset="0"/>
                <a:cs typeface="Times New Roman" pitchFamily="18" charset="0"/>
              </a:rPr>
              <a:t>1. </a:t>
            </a:r>
            <a:r>
              <a:rPr lang="ru-RU" sz="2000" dirty="0">
                <a:solidFill>
                  <a:srgbClr val="002060"/>
                </a:solidFill>
                <a:latin typeface="Times New Roman" pitchFamily="18" charset="0"/>
                <a:cs typeface="Times New Roman" pitchFamily="18" charset="0"/>
              </a:rPr>
              <a:t>Психолого-педагогические условия дополнены (например, </a:t>
            </a:r>
            <a:r>
              <a:rPr lang="ru-RU" sz="2000" b="1" dirty="0">
                <a:solidFill>
                  <a:srgbClr val="002060"/>
                </a:solidFill>
                <a:latin typeface="Times New Roman" pitchFamily="18" charset="0"/>
                <a:cs typeface="Times New Roman" pitchFamily="18" charset="0"/>
              </a:rPr>
              <a:t>уточнено, что образовательные задачи могут решаться как с помощью новых форм организации процесса образования (проектная деятельность, образовательная ситуация, обогащенные игры детей в центрах детской активности, проблемно-обучающие ситуации в рамках интеграции образовательных областей)</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так и традиционных (фронтальные, групповые, индивидуальные занятия)</a:t>
            </a:r>
            <a:r>
              <a:rPr lang="ru-RU" sz="2000" dirty="0">
                <a:solidFill>
                  <a:srgbClr val="002060"/>
                </a:solidFill>
                <a:latin typeface="Times New Roman" pitchFamily="18" charset="0"/>
                <a:cs typeface="Times New Roman" pitchFamily="18" charset="0"/>
              </a:rPr>
              <a:t>.</a:t>
            </a:r>
          </a:p>
          <a:p>
            <a:pPr marL="0" indent="0">
              <a:buNone/>
            </a:pPr>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В блоке, посвященном РППС, </a:t>
            </a:r>
            <a:r>
              <a:rPr lang="ru-RU" sz="2000" b="1" dirty="0">
                <a:solidFill>
                  <a:srgbClr val="002060"/>
                </a:solidFill>
                <a:latin typeface="Times New Roman" pitchFamily="18" charset="0"/>
                <a:cs typeface="Times New Roman" pitchFamily="18" charset="0"/>
              </a:rPr>
              <a:t>уточнено</a:t>
            </a:r>
            <a:r>
              <a:rPr lang="ru-RU" sz="2000" dirty="0">
                <a:solidFill>
                  <a:srgbClr val="002060"/>
                </a:solidFill>
                <a:latin typeface="Times New Roman" pitchFamily="18" charset="0"/>
                <a:cs typeface="Times New Roman" pitchFamily="18" charset="0"/>
              </a:rPr>
              <a:t>, что ФОП ДО не выдвигает жестких требований к организации РППС, и оставляет за ДОО право самостоятельно проектировать предметно-пространственную среду в соответствии с ФГОС ДО и с учетом целей и принципов Программы, а также ряда требований* </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21040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867400"/>
          </a:xfrm>
        </p:spPr>
        <p:txBody>
          <a:bodyPr>
            <a:normAutofit fontScale="90000"/>
          </a:bodyPr>
          <a:lstStyle/>
          <a:p>
            <a:r>
              <a:rPr lang="ru-RU" sz="2000" b="1" dirty="0">
                <a:solidFill>
                  <a:srgbClr val="002060"/>
                </a:solidFill>
                <a:latin typeface="Times New Roman" pitchFamily="18" charset="0"/>
                <a:cs typeface="Times New Roman" pitchFamily="18" charset="0"/>
              </a:rPr>
              <a:t>3.</a:t>
            </a:r>
            <a:r>
              <a:rPr lang="ru-RU" sz="2000" dirty="0">
                <a:solidFill>
                  <a:srgbClr val="002060"/>
                </a:solidFill>
                <a:latin typeface="Times New Roman" pitchFamily="18" charset="0"/>
                <a:cs typeface="Times New Roman" pitchFamily="18" charset="0"/>
              </a:rPr>
              <a:t> </a:t>
            </a:r>
            <a:r>
              <a:rPr lang="ru-RU" sz="2200" dirty="0">
                <a:solidFill>
                  <a:srgbClr val="002060"/>
                </a:solidFill>
                <a:latin typeface="Times New Roman" pitchFamily="18" charset="0"/>
                <a:cs typeface="Times New Roman" pitchFamily="18" charset="0"/>
              </a:rPr>
              <a:t>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a:t>
            </a:r>
            <a:br>
              <a:rPr lang="ru-RU" sz="22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a:t>
            </a:r>
            <a:br>
              <a:rPr lang="ru-RU" sz="2000" dirty="0">
                <a:solidFill>
                  <a:srgbClr val="002060"/>
                </a:solidFill>
                <a:latin typeface="Times New Roman" pitchFamily="18" charset="0"/>
                <a:cs typeface="Times New Roman" pitchFamily="18" charset="0"/>
              </a:rPr>
            </a:br>
            <a:r>
              <a:rPr lang="ru-RU" sz="2200" b="1" dirty="0">
                <a:solidFill>
                  <a:srgbClr val="002060"/>
                </a:solidFill>
                <a:latin typeface="Times New Roman" pitchFamily="18" charset="0"/>
                <a:cs typeface="Times New Roman" pitchFamily="18" charset="0"/>
              </a:rPr>
              <a:t>4. </a:t>
            </a:r>
            <a:r>
              <a:rPr lang="ru-RU" sz="2200" dirty="0">
                <a:solidFill>
                  <a:srgbClr val="002060"/>
                </a:solidFill>
                <a:latin typeface="Times New Roman" pitchFamily="18" charset="0"/>
                <a:cs typeface="Times New Roman" pitchFamily="18" charset="0"/>
              </a:rPr>
              <a:t>Представлен </a:t>
            </a:r>
            <a:r>
              <a:rPr lang="ru-RU" sz="2200" b="1" dirty="0">
                <a:solidFill>
                  <a:srgbClr val="002060"/>
                </a:solidFill>
                <a:latin typeface="Times New Roman" pitchFamily="18" charset="0"/>
                <a:cs typeface="Times New Roman" pitchFamily="18" charset="0"/>
              </a:rPr>
              <a:t>развернутый примерный перечень</a:t>
            </a:r>
            <a:r>
              <a:rPr lang="ru-RU" sz="2200" dirty="0">
                <a:solidFill>
                  <a:srgbClr val="002060"/>
                </a:solidFill>
                <a:latin typeface="Times New Roman" pitchFamily="18" charset="0"/>
                <a:cs typeface="Times New Roman" pitchFamily="18" charset="0"/>
              </a:rPr>
              <a:t>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a:t>
            </a:r>
            <a:r>
              <a:rPr lang="ru-RU" sz="2200" b="1" dirty="0">
                <a:solidFill>
                  <a:srgbClr val="002060"/>
                </a:solidFill>
                <a:latin typeface="Times New Roman" pitchFamily="18" charset="0"/>
                <a:cs typeface="Times New Roman" pitchFamily="18" charset="0"/>
              </a:rPr>
              <a:t>анимационных произведений</a:t>
            </a:r>
            <a:r>
              <a:rPr lang="ru-RU" sz="2200" dirty="0">
                <a:solidFill>
                  <a:srgbClr val="002060"/>
                </a:solidFill>
                <a:latin typeface="Times New Roman" pitchFamily="18" charset="0"/>
                <a:cs typeface="Times New Roman" pitchFamily="18" charset="0"/>
              </a:rPr>
              <a:t>,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a:t>
            </a:r>
            <a:br>
              <a:rPr lang="ru-RU" sz="2200" dirty="0">
                <a:solidFill>
                  <a:srgbClr val="002060"/>
                </a:solidFill>
                <a:latin typeface="Times New Roman" pitchFamily="18" charset="0"/>
                <a:cs typeface="Times New Roman" pitchFamily="18" charset="0"/>
              </a:rPr>
            </a:br>
            <a:endParaRPr lang="ru-RU" sz="2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700215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000" b="1" dirty="0">
                <a:solidFill>
                  <a:srgbClr val="002060"/>
                </a:solidFill>
                <a:latin typeface="Times New Roman" pitchFamily="18" charset="0"/>
                <a:cs typeface="Times New Roman" pitchFamily="18" charset="0"/>
              </a:rPr>
              <a:t>5. </a:t>
            </a:r>
            <a:r>
              <a:rPr lang="ru-RU" sz="2000" dirty="0">
                <a:solidFill>
                  <a:srgbClr val="002060"/>
                </a:solidFill>
                <a:latin typeface="Times New Roman" pitchFamily="18" charset="0"/>
                <a:cs typeface="Times New Roman" pitchFamily="18" charset="0"/>
              </a:rPr>
              <a:t>Примерный режим и распорядок дня опирается на действующие СанПиН, </a:t>
            </a:r>
            <a:r>
              <a:rPr lang="ru-RU" sz="2000" b="1" dirty="0">
                <a:solidFill>
                  <a:srgbClr val="002060"/>
                </a:solidFill>
                <a:latin typeface="Times New Roman" pitchFamily="18" charset="0"/>
                <a:cs typeface="Times New Roman" pitchFamily="18" charset="0"/>
              </a:rPr>
              <a:t>даны как четкие требования, обязательные для соблюдения, так и рамочные ориентиры для изменения режима и распорядка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В блоке «Федеральный календарный план воспитательной работы» дан </a:t>
            </a:r>
            <a:r>
              <a:rPr lang="ru-RU" sz="2000" b="1" dirty="0">
                <a:solidFill>
                  <a:srgbClr val="002060"/>
                </a:solidFill>
                <a:latin typeface="Times New Roman" pitchFamily="18" charset="0"/>
                <a:cs typeface="Times New Roman" pitchFamily="18" charset="0"/>
              </a:rPr>
              <a:t>перечень основных государственных и народных праздников, памятных дат, и уточнено, что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план является единым для ДОО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ДОО вправе наряду с указанными в плане, проводить иные мероприятия, согласно ключевым направлениям воспитания и дополнительного образования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все мероприятия плана должны проводиться с учетом особенностей Программы, а также возрастных, физиологических, психоэмоциональных особенностей детей.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581908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400" dirty="0">
                <a:solidFill>
                  <a:srgbClr val="002060"/>
                </a:solidFill>
                <a:latin typeface="Times New Roman" pitchFamily="18" charset="0"/>
                <a:cs typeface="Times New Roman" pitchFamily="18" charset="0"/>
              </a:rPr>
              <a:t>Заявлено, что Министерство просвещения Российской Федерации будет реализовывать </a:t>
            </a:r>
            <a:r>
              <a:rPr lang="ru-RU" sz="2400" b="1" dirty="0">
                <a:solidFill>
                  <a:srgbClr val="002060"/>
                </a:solidFill>
                <a:latin typeface="Times New Roman" pitchFamily="18" charset="0"/>
                <a:cs typeface="Times New Roman" pitchFamily="18" charset="0"/>
              </a:rPr>
              <a:t>организационно-методическое сопровождение реализации ФОП. </a:t>
            </a:r>
            <a:r>
              <a:rPr lang="ru-RU" sz="2400" dirty="0">
                <a:solidFill>
                  <a:srgbClr val="002060"/>
                </a:solidFill>
                <a:latin typeface="Times New Roman" pitchFamily="18" charset="0"/>
                <a:cs typeface="Times New Roman" pitchFamily="18" charset="0"/>
              </a:rPr>
              <a:t>Соответственно, мы понимаем</a:t>
            </a:r>
            <a:r>
              <a:rPr lang="ru-RU" sz="2400" b="1"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что готовятся</a:t>
            </a:r>
            <a:r>
              <a:rPr lang="ru-RU" sz="2400" b="1" dirty="0">
                <a:solidFill>
                  <a:srgbClr val="002060"/>
                </a:solidFill>
                <a:latin typeface="Times New Roman" pitchFamily="18" charset="0"/>
                <a:cs typeface="Times New Roman" pitchFamily="18" charset="0"/>
              </a:rPr>
              <a:t> методические рекомендации по переходу на ФОП ДО, по реализации ООП на основе ФОП ДО.</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294984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400" b="1" dirty="0">
                <a:solidFill>
                  <a:srgbClr val="002060"/>
                </a:solidFill>
                <a:latin typeface="Times New Roman" pitchFamily="18" charset="0"/>
                <a:cs typeface="Times New Roman" pitchFamily="18" charset="0"/>
              </a:rPr>
              <a:t>Что еще важно:</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22859690"/>
              </p:ext>
            </p:extLst>
          </p:nvPr>
        </p:nvGraphicFramePr>
        <p:xfrm>
          <a:off x="990600" y="990600"/>
          <a:ext cx="6477000" cy="5177755"/>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2240592">
                <a:tc>
                  <a:txBody>
                    <a:bodyPr/>
                    <a:lstStyle/>
                    <a:p>
                      <a:pPr algn="just">
                        <a:lnSpc>
                          <a:spcPct val="115000"/>
                        </a:lnSpc>
                        <a:spcAft>
                          <a:spcPts val="0"/>
                        </a:spcAft>
                      </a:pPr>
                      <a:r>
                        <a:rPr lang="ru-RU" sz="1400" dirty="0">
                          <a:effectLst/>
                          <a:latin typeface="Times New Roman" pitchFamily="18" charset="0"/>
                          <a:cs typeface="Times New Roman" pitchFamily="18" charset="0"/>
                        </a:rPr>
                        <a:t>ООП ДО должны быть приведены в соответствие с ФОП ДО к 01.09.2023</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До 31.08.2023 ДОО имеют право работать по утвержденным ранее ООП ДО Крайний срок утверждения ООП ДО на основе ФОП ДО – 31.08.2023</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0"/>
                  </a:ext>
                </a:extLst>
              </a:tr>
              <a:tr h="987664">
                <a:tc>
                  <a:txBody>
                    <a:bodyPr/>
                    <a:lstStyle/>
                    <a:p>
                      <a:pPr algn="just">
                        <a:lnSpc>
                          <a:spcPct val="115000"/>
                        </a:lnSpc>
                        <a:spcAft>
                          <a:spcPts val="0"/>
                        </a:spcAft>
                      </a:pPr>
                      <a:r>
                        <a:rPr lang="ru-RU" sz="1400" dirty="0">
                          <a:effectLst/>
                          <a:latin typeface="Times New Roman" pitchFamily="18" charset="0"/>
                          <a:cs typeface="Times New Roman" pitchFamily="18" charset="0"/>
                        </a:rPr>
                        <a:t>Все ПООП ДО завершили свое действие</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 01.09.2023 ООП ДО должны соответствовать ФОП ДО Все группы ДОО должны перейти на ООП ДО на основе ФОП ДО с 01.09.2023</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737079">
                <a:tc>
                  <a:txBody>
                    <a:bodyPr/>
                    <a:lstStyle/>
                    <a:p>
                      <a:pPr algn="just">
                        <a:lnSpc>
                          <a:spcPct val="115000"/>
                        </a:lnSpc>
                        <a:spcAft>
                          <a:spcPts val="0"/>
                        </a:spcAft>
                      </a:pPr>
                      <a:r>
                        <a:rPr lang="ru-RU" sz="1400">
                          <a:effectLst/>
                          <a:latin typeface="Times New Roman" pitchFamily="18" charset="0"/>
                          <a:cs typeface="Times New Roman" pitchFamily="18" charset="0"/>
                        </a:rPr>
                        <a:t>ФОП ДО включает в себя программу образования и программу воспитания детей дошкольного возраста</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Отдельная Рабочая программа воспитания в ДОО не требуется с 01.09.2023</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987664">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и планируемые результаты ООП ДО НЕ ДОЛЖНЫ БЫТЬ НИЖЕ содержания и планируемых результатов ФОП ДО</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Могут быть выше</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81206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228600"/>
            <a:ext cx="8229600" cy="6172200"/>
          </a:xfrm>
        </p:spPr>
        <p:txBody>
          <a:bodyPr/>
          <a:lstStyle/>
          <a:p>
            <a:r>
              <a:rPr lang="ru-RU" b="1" dirty="0">
                <a:solidFill>
                  <a:srgbClr val="002060"/>
                </a:solidFill>
                <a:latin typeface="Times New Roman" pitchFamily="18" charset="0"/>
                <a:cs typeface="Times New Roman" pitchFamily="18" charset="0"/>
              </a:rPr>
              <a:t>Спасибо за внимание!</a:t>
            </a:r>
          </a:p>
        </p:txBody>
      </p:sp>
    </p:spTree>
    <p:extLst>
      <p:ext uri="{BB962C8B-B14F-4D97-AF65-F5344CB8AC3E}">
        <p14:creationId xmlns:p14="http://schemas.microsoft.com/office/powerpoint/2010/main" val="27763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26162"/>
          </a:xfrm>
        </p:spPr>
        <p:txBody>
          <a:bodyPr>
            <a:normAutofit/>
          </a:bodyPr>
          <a:lstStyle/>
          <a:p>
            <a:r>
              <a:rPr lang="ru-RU" sz="3200" dirty="0">
                <a:solidFill>
                  <a:srgbClr val="002060"/>
                </a:solidFill>
                <a:latin typeface="Times New Roman"/>
                <a:ea typeface="Calibri"/>
              </a:rPr>
              <a:t>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a:t>
            </a:r>
            <a:r>
              <a:rPr lang="ru-RU" sz="3200" u="sng" dirty="0">
                <a:solidFill>
                  <a:srgbClr val="002060"/>
                </a:solidFill>
                <a:latin typeface="Times New Roman"/>
                <a:ea typeface="Calibri"/>
                <a:cs typeface="Times New Roman"/>
                <a:hlinkClick r:id="rId2"/>
              </a:rPr>
              <a:t>проект программы</a:t>
            </a:r>
            <a:r>
              <a:rPr lang="ru-RU" sz="3200" dirty="0">
                <a:solidFill>
                  <a:srgbClr val="002060"/>
                </a:solidFill>
                <a:latin typeface="Times New Roman"/>
                <a:ea typeface="Calibri"/>
              </a:rPr>
              <a:t> стал доступен для общественного обсуждения </a:t>
            </a:r>
            <a:endParaRPr lang="ru-RU"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409183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3600" dirty="0">
                <a:solidFill>
                  <a:srgbClr val="002060"/>
                </a:solidFill>
                <a:latin typeface="Times New Roman" pitchFamily="18" charset="0"/>
                <a:cs typeface="Times New Roman" pitchFamily="18" charset="0"/>
              </a:rPr>
              <a:t>- с рождения до года (младенческий период); </a:t>
            </a:r>
            <a:br>
              <a:rPr lang="ru-RU" sz="3600" dirty="0">
                <a:solidFill>
                  <a:srgbClr val="002060"/>
                </a:solidFill>
                <a:latin typeface="Times New Roman" pitchFamily="18" charset="0"/>
                <a:cs typeface="Times New Roman" pitchFamily="18" charset="0"/>
              </a:rPr>
            </a:br>
            <a:r>
              <a:rPr lang="ru-RU" sz="3600" dirty="0">
                <a:solidFill>
                  <a:srgbClr val="002060"/>
                </a:solidFill>
                <a:latin typeface="Times New Roman" pitchFamily="18" charset="0"/>
                <a:cs typeface="Times New Roman" pitchFamily="18" charset="0"/>
              </a:rPr>
              <a:t>- от 1 до 3 лет (ранний дошкольный период); </a:t>
            </a:r>
            <a:br>
              <a:rPr lang="ru-RU" sz="3600" dirty="0">
                <a:solidFill>
                  <a:srgbClr val="002060"/>
                </a:solidFill>
                <a:latin typeface="Times New Roman" pitchFamily="18" charset="0"/>
                <a:cs typeface="Times New Roman" pitchFamily="18" charset="0"/>
              </a:rPr>
            </a:br>
            <a:r>
              <a:rPr lang="ru-RU" sz="3600" dirty="0">
                <a:solidFill>
                  <a:srgbClr val="002060"/>
                </a:solidFill>
                <a:latin typeface="Times New Roman" pitchFamily="18" charset="0"/>
                <a:cs typeface="Times New Roman" pitchFamily="18" charset="0"/>
              </a:rPr>
              <a:t>- от 3 до 7 лет (дошкольный период).</a:t>
            </a:r>
            <a:br>
              <a:rPr lang="ru-RU" sz="3600" dirty="0">
                <a:solidFill>
                  <a:srgbClr val="002060"/>
                </a:solidFill>
                <a:latin typeface="Times New Roman" pitchFamily="18" charset="0"/>
                <a:cs typeface="Times New Roman" pitchFamily="18" charset="0"/>
              </a:rPr>
            </a:br>
            <a:endParaRPr lang="ru-RU"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84982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33400"/>
            <a:ext cx="7772400" cy="5257800"/>
          </a:xfrm>
        </p:spPr>
        <p:txBody>
          <a:bodyPr>
            <a:normAutofit/>
          </a:bodyPr>
          <a:lstStyle/>
          <a:p>
            <a:pPr lvl="0" algn="l">
              <a:lnSpc>
                <a:spcPct val="115000"/>
              </a:lnSpc>
              <a:spcAft>
                <a:spcPts val="0"/>
              </a:spcAft>
              <a:tabLst>
                <a:tab pos="457200" algn="l"/>
              </a:tabLst>
            </a:pPr>
            <a:r>
              <a:rPr lang="ru-RU" sz="2000" dirty="0">
                <a:solidFill>
                  <a:srgbClr val="002060"/>
                </a:solidFill>
                <a:latin typeface="Times New Roman"/>
                <a:ea typeface="Calibri"/>
                <a:cs typeface="Times New Roman"/>
              </a:rPr>
              <a:t>- </a:t>
            </a:r>
            <a:r>
              <a:rPr lang="ru-RU" sz="2000" b="1" dirty="0">
                <a:solidFill>
                  <a:srgbClr val="002060"/>
                </a:solidFill>
                <a:latin typeface="Times New Roman"/>
                <a:ea typeface="Calibri"/>
                <a:cs typeface="Times New Roman"/>
              </a:rPr>
              <a:t>создать единое федеральное образовательное пространство для воспитания и развития дошкольников;</a:t>
            </a:r>
            <a:br>
              <a:rPr lang="ru-RU" sz="1800" b="1" dirty="0">
                <a:solidFill>
                  <a:srgbClr val="002060"/>
                </a:solidFill>
                <a:ea typeface="Calibri"/>
                <a:cs typeface="Times New Roman"/>
              </a:rPr>
            </a:br>
            <a:r>
              <a:rPr lang="ru-RU" sz="1800" b="1" dirty="0">
                <a:solidFill>
                  <a:srgbClr val="002060"/>
                </a:solidFill>
                <a:ea typeface="Calibri"/>
                <a:cs typeface="Times New Roman"/>
              </a:rPr>
              <a:t>- </a:t>
            </a:r>
            <a:r>
              <a:rPr lang="ru-RU" sz="2000" b="1" dirty="0">
                <a:solidFill>
                  <a:srgbClr val="002060"/>
                </a:solidFill>
                <a:latin typeface="Times New Roman"/>
                <a:ea typeface="Calibri"/>
                <a:cs typeface="Times New Roman"/>
              </a:rPr>
              <a:t>обеспечить детям и родителям равные и качественные условия дошкольного образования на всей территории России; </a:t>
            </a:r>
            <a:br>
              <a:rPr lang="ru-RU" sz="1800" b="1" dirty="0">
                <a:solidFill>
                  <a:srgbClr val="002060"/>
                </a:solidFill>
                <a:ea typeface="Calibri"/>
                <a:cs typeface="Times New Roman"/>
              </a:rPr>
            </a:br>
            <a:r>
              <a:rPr lang="ru-RU" sz="1800" b="1" dirty="0">
                <a:solidFill>
                  <a:srgbClr val="002060"/>
                </a:solidFill>
                <a:ea typeface="Calibri"/>
                <a:cs typeface="Times New Roman"/>
              </a:rPr>
              <a:t>- </a:t>
            </a:r>
            <a:r>
              <a:rPr lang="ru-RU" sz="2000" b="1" dirty="0">
                <a:solidFill>
                  <a:srgbClr val="002060"/>
                </a:solidFill>
                <a:latin typeface="Times New Roman"/>
                <a:ea typeface="Calibri"/>
                <a:cs typeface="Times New Roman"/>
              </a:rPr>
              <a:t>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a:t>
            </a:r>
            <a:br>
              <a:rPr lang="ru-RU" sz="1800" b="1" dirty="0">
                <a:solidFill>
                  <a:srgbClr val="002060"/>
                </a:solidFill>
                <a:ea typeface="Calibri"/>
                <a:cs typeface="Times New Roman"/>
              </a:rPr>
            </a:br>
            <a:r>
              <a:rPr lang="ru-RU" sz="1800" b="1" dirty="0">
                <a:solidFill>
                  <a:srgbClr val="002060"/>
                </a:solidFill>
                <a:ea typeface="Calibri"/>
                <a:cs typeface="Times New Roman"/>
              </a:rPr>
              <a:t>- </a:t>
            </a:r>
            <a:r>
              <a:rPr lang="ru-RU" sz="2000" b="1" dirty="0">
                <a:solidFill>
                  <a:srgbClr val="002060"/>
                </a:solidFill>
                <a:latin typeface="Times New Roman"/>
                <a:ea typeface="Calibri"/>
                <a:cs typeface="Times New Roman"/>
              </a:rPr>
              <a:t>воспитывать и развивать ребенка с активной гражданской позицией, патриотическими взглядами и ценностями</a:t>
            </a:r>
            <a:r>
              <a:rPr lang="ru-RU" sz="2000" dirty="0">
                <a:solidFill>
                  <a:srgbClr val="002060"/>
                </a:solidFill>
                <a:latin typeface="Times New Roman"/>
                <a:ea typeface="Calibri"/>
                <a:cs typeface="Times New Roman"/>
              </a:rPr>
              <a:t>.</a:t>
            </a:r>
            <a:br>
              <a:rPr lang="ru-RU" sz="1800" dirty="0">
                <a:solidFill>
                  <a:srgbClr val="002060"/>
                </a:solidFill>
                <a:ea typeface="Calibri"/>
                <a:cs typeface="Times New Roman"/>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010398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73762"/>
          </a:xfrm>
        </p:spPr>
        <p:txBody>
          <a:bodyPr>
            <a:normAutofit/>
          </a:bodyPr>
          <a:lstStyle/>
          <a:p>
            <a:pPr>
              <a:lnSpc>
                <a:spcPct val="115000"/>
              </a:lnSpc>
            </a:pPr>
            <a:r>
              <a:rPr lang="ru-RU" sz="2400" b="1" dirty="0">
                <a:solidFill>
                  <a:srgbClr val="002060"/>
                </a:solidFill>
                <a:latin typeface="Times New Roman" pitchFamily="18" charset="0"/>
                <a:cs typeface="Times New Roman" pitchFamily="18" charset="0"/>
              </a:rPr>
              <a:t>Какие нормативно-правовые документы нацеливают нас на внесения изменений в ООП?</a:t>
            </a:r>
            <a:br>
              <a:rPr lang="ru-RU" sz="2400" b="1" dirty="0">
                <a:solidFill>
                  <a:srgbClr val="002060"/>
                </a:solidFill>
                <a:latin typeface="Times New Roman" pitchFamily="18" charset="0"/>
                <a:cs typeface="Times New Roman" pitchFamily="18" charset="0"/>
              </a:rPr>
            </a:br>
            <a:r>
              <a:rPr lang="ru-RU" sz="2400" dirty="0">
                <a:solidFill>
                  <a:srgbClr val="002060"/>
                </a:solidFill>
                <a:latin typeface="Times New Roman"/>
                <a:ea typeface="Calibri"/>
                <a:cs typeface="Times New Roman"/>
              </a:rPr>
              <a:t>Федеральный закон от 24.09.2022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br>
              <a:rPr lang="ru-RU" sz="2400" dirty="0">
                <a:solidFill>
                  <a:srgbClr val="002060"/>
                </a:solidFill>
                <a:latin typeface="Times New Roman"/>
                <a:ea typeface="Calibri"/>
                <a:cs typeface="Times New Roman"/>
              </a:rPr>
            </a:br>
            <a:br>
              <a:rPr lang="ru-RU" sz="2000" dirty="0">
                <a:solidFill>
                  <a:srgbClr val="002060"/>
                </a:solidFill>
                <a:ea typeface="Calibri"/>
                <a:cs typeface="Times New Roman"/>
              </a:rPr>
            </a:br>
            <a:br>
              <a:rPr lang="ru-RU" sz="2400" b="1" dirty="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94748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762000"/>
            <a:ext cx="7924800" cy="5334000"/>
          </a:xfrm>
        </p:spPr>
        <p:txBody>
          <a:bodyPr>
            <a:normAutofit/>
          </a:bodyPr>
          <a:lstStyle/>
          <a:p>
            <a:pPr algn="just"/>
            <a:r>
              <a:rPr lang="ru-RU" sz="2000" b="1" dirty="0">
                <a:solidFill>
                  <a:srgbClr val="002060"/>
                </a:solidFill>
                <a:latin typeface="Times New Roman" pitchFamily="18" charset="0"/>
                <a:cs typeface="Times New Roman" pitchFamily="18" charset="0"/>
              </a:rPr>
              <a:t>1. </a:t>
            </a:r>
            <a:r>
              <a:rPr lang="ru-RU" sz="2000" dirty="0">
                <a:solidFill>
                  <a:srgbClr val="002060"/>
                </a:solidFill>
              </a:rPr>
              <a:t>«</a:t>
            </a:r>
            <a:r>
              <a:rPr lang="ru-RU" sz="2000" dirty="0">
                <a:solidFill>
                  <a:srgbClr val="002060"/>
                </a:solidFill>
                <a:latin typeface="Times New Roman" pitchFamily="18" charset="0"/>
                <a:cs typeface="Times New Roman" pitchFamily="18" charset="0"/>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a:t>
            </a:r>
            <a:r>
              <a:rPr lang="ru-RU" sz="2000" b="1" dirty="0">
                <a:solidFill>
                  <a:srgbClr val="002060"/>
                </a:solidFill>
                <a:latin typeface="Times New Roman" pitchFamily="18" charset="0"/>
                <a:cs typeface="Times New Roman" pitchFamily="18" charset="0"/>
              </a:rPr>
              <a:t>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a:t>
            </a:r>
            <a:br>
              <a:rPr lang="ru-RU" sz="2000" b="1"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193373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85800"/>
            <a:ext cx="8153400" cy="4953000"/>
          </a:xfrm>
        </p:spPr>
        <p:txBody>
          <a:bodyPr>
            <a:normAutofit/>
          </a:bodyPr>
          <a:lstStyle/>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«Федеральная основная общеобразовательная программа - </a:t>
            </a:r>
            <a:r>
              <a:rPr lang="ru-RU" sz="2000" b="1" dirty="0">
                <a:solidFill>
                  <a:srgbClr val="002060"/>
                </a:solidFill>
                <a:latin typeface="Times New Roman" pitchFamily="18" charset="0"/>
                <a:cs typeface="Times New Roman" pitchFamily="18" charset="0"/>
              </a:rPr>
              <a:t>учебно-методическая документация</a:t>
            </a:r>
            <a:r>
              <a:rPr lang="ru-RU" sz="2000" dirty="0">
                <a:solidFill>
                  <a:srgbClr val="002060"/>
                </a:solidFill>
                <a:latin typeface="Times New Roman" pitchFamily="18" charset="0"/>
                <a:cs typeface="Times New Roman" pitchFamily="18" charset="0"/>
              </a:rPr>
              <a:t>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a:t>
            </a:r>
            <a:r>
              <a:rPr lang="ru-RU" sz="2000" b="1" dirty="0">
                <a:solidFill>
                  <a:srgbClr val="002060"/>
                </a:solidFill>
                <a:latin typeface="Times New Roman" pitchFamily="18" charset="0"/>
                <a:cs typeface="Times New Roman" pitchFamily="18" charset="0"/>
              </a:rPr>
              <a:t>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a:t>
            </a:r>
            <a:br>
              <a:rPr lang="ru-RU" sz="20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3. </a:t>
            </a:r>
            <a:r>
              <a:rPr lang="ru-RU" sz="2000" dirty="0">
                <a:solidFill>
                  <a:srgbClr val="002060"/>
                </a:solidFill>
                <a:latin typeface="Times New Roman" pitchFamily="18" charset="0"/>
                <a:cs typeface="Times New Roman" pitchFamily="18" charset="0"/>
              </a:rPr>
              <a:t> «Основные общеобразовательные программы подлежат приведению в соответствие с федеральными основными общеобразовательными программами </a:t>
            </a:r>
            <a:r>
              <a:rPr lang="ru-RU" sz="2000" b="1" dirty="0">
                <a:solidFill>
                  <a:srgbClr val="002060"/>
                </a:solidFill>
                <a:latin typeface="Times New Roman" pitchFamily="18" charset="0"/>
                <a:cs typeface="Times New Roman" pitchFamily="18" charset="0"/>
              </a:rPr>
              <a:t>не позднее 1 сентября 2023 года» </a:t>
            </a:r>
          </a:p>
        </p:txBody>
      </p:sp>
    </p:spTree>
    <p:extLst>
      <p:ext uri="{BB962C8B-B14F-4D97-AF65-F5344CB8AC3E}">
        <p14:creationId xmlns:p14="http://schemas.microsoft.com/office/powerpoint/2010/main" val="276565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3026</Words>
  <Application>Microsoft Office PowerPoint</Application>
  <PresentationFormat>Экран (4:3)</PresentationFormat>
  <Paragraphs>106</Paragraphs>
  <Slides>39</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39</vt:i4>
      </vt:variant>
    </vt:vector>
  </HeadingPairs>
  <TitlesOfParts>
    <vt:vector size="43" baseType="lpstr">
      <vt:lpstr>Arial</vt:lpstr>
      <vt:lpstr>Calibri</vt:lpstr>
      <vt:lpstr>Times New Roman</vt:lpstr>
      <vt:lpstr>Office Theme</vt:lpstr>
      <vt:lpstr>КОНСУЛЬТАЦИЯ на тему: «Обзор изменений  дошкольного образования в 2023 году: Федеральная образовательная программы и ФГОС  ДО» </vt:lpstr>
      <vt:lpstr>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vt:lpstr>
      <vt:lpstr>Презентация PowerPoint</vt:lpstr>
      <vt:lpstr>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проект программы стал доступен для общественного обсуждения </vt:lpstr>
      <vt:lpstr>- с рождения до года (младенческий период);  - от 1 до 3 лет (ранний дошкольный период);  - от 3 до 7 лет (дошкольный период). </vt:lpstr>
      <vt:lpstr>- создать единое федеральное образовательное пространство для воспитания и развития дошкольников; - обеспечить детям и родителям равные и качественные условия дошкольного образования на всей территории России;  - 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 воспитывать и развивать ребенка с активной гражданской позицией, патриотическими взглядами и ценностями. </vt:lpstr>
      <vt:lpstr>Какие нормативно-правовые документы нацеливают нас на внесения изменений в ООП? Федеральный закон от 24.09.2022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vt:lpstr>
      <vt:lpstr>1. «Образовательные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vt:lpstr>
      <vt:lpstr>2.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3.  «Основные общеобразовательные программы подлежат приведению в соответствие с федеральными основными общеобразовательными программами не позднее 1 сентября 2023 года» </vt:lpstr>
      <vt:lpstr>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vt:lpstr>
      <vt:lpstr>Презентация PowerPoint</vt:lpstr>
      <vt:lpstr>Ключевые изменения в ФГОС  ДО: п. 2.6: перечень образовательных областей не изменился, однако расширено и конкретизировано содержание образовательных областей;   п. 2.7: частично изменен перечень детских видов деятельности на этапах младенчества, раннего и дошкольного детства;   п. 2.10: уточнено, что содержание и планируемые результаты ООП должны быть не ниже содержания и планируемых результатов ФОП ДО;   </vt:lpstr>
      <vt:lpstr>п. 2.11: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Федеральной образовательной программой и с учетом используемых методических пособий, обеспечивающих реализацию данного содержания;   п. 2.12: указано, что обязательная часть программы должна соответствовать ФОП ДО, и может оформляться в виде ссылки на ФОП;  п. 2.13: указано, что в краткой презентации ООП ДО, помимо прочего (см. ФГОС ДО), должна быть представлена ссылка на ФОП ДО;  </vt:lpstr>
      <vt:lpstr>п. 3.2.9: максимально допустимый объем образовательной нагрузки приведен в соответствие с действующими СанПиН;   п. 4.6: включены целевые ориентиры образования в младенческом возрасте, а также расширены целевые ориентиры в раннем возрасте и на этапе завершения дошкольного образования;  </vt:lpstr>
      <vt:lpstr>Федеральная образовательная программа соответствует ФГОС ДО. </vt:lpstr>
      <vt:lpstr>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 </vt:lpstr>
      <vt:lpstr>Основополагающие функции : 1. Обучение и воспитание ребенка дошкольного возраста как Гражданина Российской Федерации, формирование основ его гражданской и культурной идентичности на соответствующем его возрасту содержании доступными средствами.  2. Создание единого ядра содержания дошкольного образования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3.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равные, качественные условия ДО, вне зависимости от места проживания»  </vt:lpstr>
      <vt:lpstr>«Федеральная программа определяет единые для Российской Федерации базовые объем и содержание ДО, осваиваемые обучающимися в организациях, осуществляющих образовательную деятельность (далее – ДОО), и планируемые результаты освоения образовательной программы».  Содержание и планируемые образовательные результаты, заявленные в ФОП ДО, ОБЯЗАТЕЛЬНЫ для достижения в каждой ДОО. </vt:lpstr>
      <vt:lpstr>Особенности структуры ФОП  ДО  Структура ООП ДО: целевой, содержательный, организационный разделы  В целевом разделе:  - Пояснительная записка: цель, задачи, принципы, подходы к формированию Программы  - Планируемые результаты реализации Программы - Педагогическая диагностика достижения планируемых результатов  В содержательном разделе:  Задачи и содержания образования (обучения и воспитания) по образовательным областям: социально-коммуникативное развитие; познавательное развитие; речевое развитие; художественно-эстетическое развитие; физическое развитие</vt:lpstr>
      <vt:lpstr>- Вариативные формы, способы, методы и средства реализации Программы; - Особенности образовательной деятельности разных видов и культурных практик;   - Способы и направления поддержки детской инициативы; Особенности взаимодействия педагогического коллектива с семьями обучающихся;  - Направления и задачи коррекционно-развивающей работы.  Содержание коррекционно-развивающей работы на уровне ДОО; Федеральная рабочая программа воспитания  В организационном разделе:  - Психолого-педагогические условия реализации Программы ; - Особенности организации развивающей предметно-пространственной среды ;  </vt:lpstr>
      <vt:lpstr>Презентация PowerPoint</vt:lpstr>
      <vt:lpstr>Структура ФОП</vt:lpstr>
      <vt:lpstr>- Материально-техническое обеспечение Программы, обеспеченность методическими материалами и средствами обучения и воспитания;  Примерный перечень литературных, музыкальных, художественных, анимационных произведений для реализации Программы;  -Кадровые условия реализации Программы;  - Примерный режим и распорядок дня в дошкольных группах; Федеральный календарный план воспитательной.</vt:lpstr>
      <vt:lpstr>Цель ФОП ДО:   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vt:lpstr>
      <vt:lpstr>Задачи ФОП ДО (новое): 1. Обеспечить единые для России содержание дошкольного образования планируемые результаты освоения образовательной программы 2. Приобщать детей в соответствии с возрастными особенностями 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 3. Обеспечить 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 </vt:lpstr>
      <vt:lpstr>Принципы ФОП ДО:  Ребенок – участник образовательных отношений, который полноценно проживает все этапы детства. Педагоги должны: - выстраивать образовательную деятельность на основе индивидуальных особенностей каждого ребенка;  - обеспечивать сотрудничество родителей и детей, совершеннолетних членов семьи, которые принимают участие в их воспитании;  - поддерживать инициативу детей в различных видах деятельности приобщать их к социокультурным нормам, традициям семьи, общества и государства;  - формировать познавательные интересы и  познавательные действия в различных видах деятельности;  - учитывать этнокультурную ситуацию развития детей;  - обеспечивать возрастную адекватность дошкольного образования, когда условия, требования, методы соответствуют возрасту и особенностям развития детей;  - организовывать сотрудничество ДОО с семьей </vt:lpstr>
      <vt:lpstr>Планируемые результаты Характеристики возможных достижений ребенка*  даны детально. В младенческом возрасте – к одному году В раннем возрасте – к трем годам В дошкольном возрасте: к четырем годам, пяти годам, шести годам К концу дошкольного возраста – на этапе завершения освоения Планируемые результаты в младенческом, раннем, дошкольном возрасте (к 4-м, к 5- ти, к 6-ти годам) и к моменту завершения освоения ФОП представлены, дополнены и конкретизированы, с учетом цели и задач дошкольного образования;</vt:lpstr>
      <vt:lpstr>Педагогическая диагностика</vt:lpstr>
      <vt:lpstr>Результаты педагогической диагностики (мониторинга) могут использоваться исключительно для решения следующих образовательных задач: 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 2) оптимизации работы с группой детей</vt:lpstr>
      <vt:lpstr>Проведение психологической диагностики определяется положениями ФГОС ДО (п. 3.2.3) Психологическая диагностика </vt:lpstr>
      <vt:lpstr>Содержательный раздел</vt:lpstr>
      <vt:lpstr>5. Могут использоваться различные образовательные технологии, в том числе дистанционные образовательные технологии, дистанционное обучение, за исключением тех, которые могут нанести вред здоровью детей  6. 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7. Уточнены методы реализации задач воспитания, методы реализации задач обучения дошкольников. 8. Представлены варианты организации совместной деятельности детей с педагогом и другими детьми, уточнены возможные варианты позиции педагога 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9. Уточнено особое место и роль игры в образовательной деятельности и в развитии детей  </vt:lpstr>
      <vt:lpstr>10. Уточнены возможные формы организации образовательной деятельности по Программе в первой половине дня, на прогулке, во второй половине дня;  11. Развернуто представлена информация о занятии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12. Выделены способы, направления и условия поддержки детской инициативы на разных возрастных этапах  13. Представлено направление взаимодействия педагогического коллектива с семьями воспитанников: цель, задачи, принципы, направления, возможные формы (расширено)  14. Представлено направление коррекционно-развивающей работы с детьми и/или инклюзивного образования: задачи, содержание, формы организации и др. (расширено)  15. Отдельным блоком (п. 29) включена Федеральная программа воспитания.  </vt:lpstr>
      <vt:lpstr>Организационный раздел</vt:lpstr>
      <vt:lpstr>3. 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   *«Рекомендации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4. Представлен развернутый примерный перечень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анимационных произведений,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 </vt:lpstr>
      <vt:lpstr>5. Примерный режим и распорядок дня опирается на действующие СанПиН, даны как четкие требования, обязательные для соблюдения, так и рамочные ориентиры для изменения режима и распорядка дня  6. В блоке «Федеральный календарный план воспитательной работы» дан перечень основных государственных и народных праздников, памятных дат, и уточнено, что:  • план является единым для ДОО  • ДОО вправе наряду с указанными в плане, проводить иные мероприятия, согласно ключевым направлениям воспитания и дополнительного образования детей  • все мероприятия плана должны проводиться с учетом особенностей Программы, а также возрастных, физиологических, психоэмоциональных особенностей детей. </vt:lpstr>
      <vt:lpstr>Заявлено, что Министерство просвещения Российской Федерации будет реализовывать организационно-методическое сопровождение реализации ФОП. Соответственно, мы понимаем, что готовятся методические рекомендации по переходу на ФОП ДО, по реализации ООП на основе ФОП ДО. </vt:lpstr>
      <vt:lpstr>Что еще важно:</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 использовании шаблона ссылка на Pedsovet.su обязательна</dc:title>
  <dc:creator>Катенок</dc:creator>
  <cp:lastModifiedBy>DS19-A1</cp:lastModifiedBy>
  <cp:revision>17</cp:revision>
  <dcterms:created xsi:type="dcterms:W3CDTF">2013-10-20T14:43:13Z</dcterms:created>
  <dcterms:modified xsi:type="dcterms:W3CDTF">2023-12-21T11:14:31Z</dcterms:modified>
</cp:coreProperties>
</file>